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64CD05-9488-030A-9C1F-C0354F884DD7}" name="Hila Grinberger (NAYAMODE INC)" initials="HI" userId="S::v-hilag@microsoft.com::c96dcc3a-7a0d-4776-88c9-6e338f4e062e" providerId="AD"/>
  <p188:author id="{CFEE6308-299C-A719-6053-243834C8237F}" name="Nicholas Albert" initials="NA" userId="S::nialber@microsoft.com::07e9abe8-5b09-442a-902c-0969cd767ca7" providerId="AD"/>
  <p188:author id="{FCD97C0A-8EDC-9B79-36D4-25D149E582FE}" name="Chauncey Larsen" initials="CL" userId="S::chauncel@microsoft.com::58df2384-4eae-4d1f-ad0d-970a7777b5bf" providerId="AD"/>
  <p188:author id="{5333860B-D50B-D815-C8D5-43F22031DE36}" name="Claudia Quian" initials="CQ" userId="S::clquian@microsoft.com::284e327a-165e-41c4-92db-4400aa26c6b9" providerId="AD"/>
  <p188:author id="{08D95D0C-39E1-3A75-A14D-51414EACF22A}" name="Alexis Tenorio" initials="AT" userId="S::alextenorio@microsoft.com::017cb068-250c-4987-b7d0-2b1742d9f06d" providerId="AD"/>
  <p188:author id="{81BD456F-0D6C-BFFA-7F5F-6D494EBF9FCF}" name="Cristina Agardi" initials="CA" userId="S::c.agardi@interceptgroup.com::65799386-ce36-43de-a02c-b5f8fef39968" providerId="AD"/>
  <p188:author id="{769AAA93-C75B-39DF-C5E1-523F4743B49B}" name="Johanna Rostas (NAYAMODE INC)" initials="JR" userId="S::v-jrostas@microsoft.com::9808c207-786e-4a5e-ab3a-2ae53fbc5c93" providerId="AD"/>
  <p188:author id="{B2914FAE-6C8A-266D-6E71-C98870B86064}" name="Guneet Singh (HE/HIM)" initials="G(" userId="S::gusing@microsoft.com::5fb97acf-c126-46ec-9c18-971790b5e1a2" providerId="AD"/>
  <p188:author id="{53EA1EB5-2ED3-AD8A-30F9-67B632FC0D28}" name="Matthew Fontaine (ANDERSEN CONSULTANTS LLC)" initials="ML" userId="S::v-mafontaine@microsoft.com::2621893a-c2c4-4fb2-8799-25fc9e67d007" providerId="AD"/>
  <p188:author id="{C70103CE-E653-B397-BC02-C9325602D23B}" name="Dena Tobis (ANDERSEN CONSULTANTS LLC)" initials="DL" userId="S::v-dentobis@microsoft.com::c40d9637-3256-4e43-9de0-b7ba156ab9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21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5165C-E803-428F-AD59-A123BFA1506B}"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F9664-D0B1-42F7-9893-E8D4B44C1829}" type="slidenum">
              <a:rPr lang="en-US" smtClean="0"/>
              <a:t>‹#›</a:t>
            </a:fld>
            <a:endParaRPr lang="en-US"/>
          </a:p>
        </p:txBody>
      </p:sp>
    </p:spTree>
    <p:extLst>
      <p:ext uri="{BB962C8B-B14F-4D97-AF65-F5344CB8AC3E}">
        <p14:creationId xmlns:p14="http://schemas.microsoft.com/office/powerpoint/2010/main" val="61793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icrosoft Surface logo">
            <a:extLst>
              <a:ext uri="{FF2B5EF4-FFF2-40B4-BE49-F238E27FC236}">
                <a16:creationId xmlns:a16="http://schemas.microsoft.com/office/drawing/2014/main" id="{24DA1E8A-FDE9-28EC-2EE4-ABB41FDE52D8}"/>
              </a:ext>
            </a:extLst>
          </p:cNvPr>
          <p:cNvPicPr/>
          <p:nvPr userDrawn="1"/>
        </p:nvPicPr>
        <p:blipFill>
          <a:blip r:embed="rId3">
            <a:extLst>
              <a:ext uri="{28A0092B-C50C-407E-A947-70E740481C1C}">
                <a14:useLocalDpi xmlns:a14="http://schemas.microsoft.com/office/drawing/2010/main"/>
              </a:ext>
            </a:extLst>
          </a:blip>
          <a:stretch>
            <a:fillRect/>
          </a:stretch>
        </p:blipFill>
        <p:spPr>
          <a:xfrm>
            <a:off x="372771" y="96322"/>
            <a:ext cx="1984478" cy="618538"/>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surface/usb-c-and-fast-charging-for-surface-d320ab19-e4ed-c36d-7458-7d7aec69d34a" TargetMode="External"/><Relationship Id="rId3" Type="http://schemas.openxmlformats.org/officeDocument/2006/relationships/image" Target="../media/image3.png"/><Relationship Id="rId7" Type="http://schemas.openxmlformats.org/officeDocument/2006/relationships/hyperlink" Target="https://aka.ms/surfacebatteryperformanc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hyperlink" Target="https://support.microsoft.com/surface/surface-storage-options-and-hard-drive-sizes-9915981d-3e38-f06c-4706-82b5dedf33bc" TargetMode="External"/><Relationship Id="rId4" Type="http://schemas.openxmlformats.org/officeDocument/2006/relationships/image" Target="../media/image4.png"/><Relationship Id="rId9" Type="http://schemas.openxmlformats.org/officeDocument/2006/relationships/hyperlink" Target="https://learn.microsoft.com/surface/surface-service-op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omputer with a colorful flower on the screen&#10;&#10;AI-generated content may be incorrect.">
            <a:extLst>
              <a:ext uri="{FF2B5EF4-FFF2-40B4-BE49-F238E27FC236}">
                <a16:creationId xmlns:a16="http://schemas.microsoft.com/office/drawing/2014/main" id="{BD8EE220-B02C-4509-25C6-01E0C9EB7A0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l="25344" t="25958" b="17591"/>
          <a:stretch>
            <a:fillRect/>
          </a:stretch>
        </p:blipFill>
        <p:spPr>
          <a:xfrm>
            <a:off x="9178307" y="407054"/>
            <a:ext cx="1747593" cy="1321457"/>
          </a:xfrm>
          <a:prstGeom prst="rect">
            <a:avLst/>
          </a:prstGeom>
        </p:spPr>
      </p:pic>
      <p:pic>
        <p:nvPicPr>
          <p:cNvPr id="2" name="Picture 1" descr="A computer screen with a rainbow design on it">
            <a:extLst>
              <a:ext uri="{FF2B5EF4-FFF2-40B4-BE49-F238E27FC236}">
                <a16:creationId xmlns:a16="http://schemas.microsoft.com/office/drawing/2014/main" id="{4BCA587F-DAAD-9FD7-ECCE-2C4765B4B6E5}"/>
              </a:ext>
            </a:extLst>
          </p:cNvPr>
          <p:cNvPicPr>
            <a:picLocks noGrp="1" noRot="1" noMove="1" noResize="1" noEditPoints="1" noAdjustHandles="1" noChangeArrowheads="1" noChangeShapeType="1" noCrop="1"/>
          </p:cNvPicPr>
          <p:nvPr/>
        </p:nvPicPr>
        <p:blipFill>
          <a:blip r:embed="rId3"/>
          <a:srcRect l="26517" t="33254" r="15868" b="25961"/>
          <a:stretch>
            <a:fillRect/>
          </a:stretch>
        </p:blipFill>
        <p:spPr>
          <a:xfrm>
            <a:off x="6535483" y="580028"/>
            <a:ext cx="1359614" cy="965865"/>
          </a:xfrm>
          <a:prstGeom prst="rect">
            <a:avLst/>
          </a:prstGeom>
        </p:spPr>
      </p:pic>
      <p:pic>
        <p:nvPicPr>
          <p:cNvPr id="4" name="Picture 3" descr="A computer with a purple and blue design on the screen">
            <a:extLst>
              <a:ext uri="{FF2B5EF4-FFF2-40B4-BE49-F238E27FC236}">
                <a16:creationId xmlns:a16="http://schemas.microsoft.com/office/drawing/2014/main" id="{1E01F98A-B3AF-0131-4D81-55A24457E463}"/>
              </a:ext>
            </a:extLst>
          </p:cNvPr>
          <p:cNvPicPr>
            <a:picLocks noGrp="1" noRot="1" noChangeAspect="1" noMove="1" noResize="1" noEditPoints="1" noAdjustHandles="1" noChangeArrowheads="1" noChangeShapeType="1" noCrop="1"/>
          </p:cNvPicPr>
          <p:nvPr/>
        </p:nvPicPr>
        <p:blipFill>
          <a:blip r:embed="rId4"/>
          <a:srcRect l="26750" t="33262" r="15933" b="26020"/>
          <a:stretch/>
        </p:blipFill>
        <p:spPr>
          <a:xfrm>
            <a:off x="4080681" y="580029"/>
            <a:ext cx="1359614" cy="965865"/>
          </a:xfrm>
          <a:prstGeom prst="rect">
            <a:avLst/>
          </a:prstGeom>
        </p:spPr>
      </p:pic>
      <p:sp>
        <p:nvSpPr>
          <p:cNvPr id="5" name="Title 1">
            <a:extLst>
              <a:ext uri="{FF2B5EF4-FFF2-40B4-BE49-F238E27FC236}">
                <a16:creationId xmlns:a16="http://schemas.microsoft.com/office/drawing/2014/main" id="{402276B6-9787-22A7-93EC-815ADF0FC677}"/>
              </a:ext>
            </a:extLst>
          </p:cNvPr>
          <p:cNvSpPr txBox="1">
            <a:spLocks noGrp="1" noRot="1" noMove="1" noResize="1" noEditPoints="1" noAdjustHandles="1" noChangeArrowheads="1" noChangeShapeType="1"/>
          </p:cNvSpPr>
          <p:nvPr/>
        </p:nvSpPr>
        <p:spPr>
          <a:xfrm>
            <a:off x="471244" y="994758"/>
            <a:ext cx="2848389" cy="430887"/>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2800" b="0" kern="1200" cap="none" spc="0" baseline="0">
                <a:ln w="3175">
                  <a:noFill/>
                </a:ln>
                <a:solidFill>
                  <a:schemeClr val="accent5"/>
                </a:solidFill>
                <a:effectLst/>
                <a:latin typeface="Segoe UI Light" panose="020B0502040204020203" pitchFamily="34" charset="0"/>
                <a:ea typeface="+mn-ea"/>
                <a:cs typeface="Segoe UI Light"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w="3175">
                  <a:noFill/>
                </a:ln>
                <a:solidFill>
                  <a:srgbClr val="2F2F2F"/>
                </a:solidFill>
                <a:effectLst/>
                <a:uLnTx/>
                <a:uFillTx/>
                <a:latin typeface="Segoe Sans Display Semilight"/>
                <a:cs typeface="Segoe Sans Display Semilight"/>
              </a:rPr>
              <a:t>Surface 5G </a:t>
            </a:r>
            <a:r>
              <a:rPr lang="en-CA" sz="2400">
                <a:solidFill>
                  <a:srgbClr val="2F2F2F"/>
                </a:solidFill>
                <a:latin typeface="Segoe Sans Display Semilight"/>
                <a:cs typeface="Segoe Sans Display Semilight"/>
              </a:rPr>
              <a:t>Portfolio</a:t>
            </a:r>
            <a:endParaRPr kumimoji="0" lang="en-CA" sz="2400" b="0" i="0" u="none" strike="noStrike" kern="1200" cap="none" spc="0" normalizeH="0" baseline="0" noProof="0">
              <a:ln w="3175">
                <a:noFill/>
              </a:ln>
              <a:solidFill>
                <a:srgbClr val="2F2F2F"/>
              </a:solidFill>
              <a:effectLst/>
              <a:uLnTx/>
              <a:uFillTx/>
              <a:latin typeface="Segoe Sans Display Semilight"/>
              <a:cs typeface="Segoe Sans Display Semilight"/>
            </a:endParaRPr>
          </a:p>
        </p:txBody>
      </p:sp>
      <p:sp>
        <p:nvSpPr>
          <p:cNvPr id="6" name="TextBox 5">
            <a:extLst>
              <a:ext uri="{FF2B5EF4-FFF2-40B4-BE49-F238E27FC236}">
                <a16:creationId xmlns:a16="http://schemas.microsoft.com/office/drawing/2014/main" id="{056B8327-1F75-CB3C-02DC-14ABA2D5C189}"/>
              </a:ext>
            </a:extLst>
          </p:cNvPr>
          <p:cNvSpPr txBox="1">
            <a:spLocks noGrp="1" noRot="1" noMove="1" noResize="1" noEditPoints="1" noAdjustHandles="1" noChangeArrowheads="1" noChangeShapeType="1"/>
          </p:cNvSpPr>
          <p:nvPr/>
        </p:nvSpPr>
        <p:spPr>
          <a:xfrm>
            <a:off x="584201" y="1545893"/>
            <a:ext cx="2011680" cy="4124906"/>
          </a:xfrm>
          <a:prstGeom prst="rect">
            <a:avLst/>
          </a:prstGeom>
          <a:noFill/>
        </p:spPr>
        <p:txBody>
          <a:bodyPr wrap="square" lIns="0" tIns="0" rIns="62345" bIns="31173" anchor="t">
            <a:spAutoFit/>
          </a:bodyPr>
          <a:lstStyle/>
          <a:p>
            <a:pPr defTabSz="311719">
              <a:spcAft>
                <a:spcPts val="300"/>
              </a:spcAft>
              <a:defRPr/>
            </a:pPr>
            <a:r>
              <a:rPr lang="en-US" sz="1000" dirty="0">
                <a:solidFill>
                  <a:srgbClr val="2F2F2F"/>
                </a:solidFill>
                <a:latin typeface="Segoe Sans Text"/>
                <a:cs typeface="Segoe Sans Text"/>
              </a:rPr>
              <a:t>Versatile performance on the go </a:t>
            </a:r>
            <a:r>
              <a:rPr kumimoji="0" lang="en-US" sz="1000" b="0" i="0" u="none" strike="noStrike" kern="1200" cap="none" spc="0" normalizeH="0" baseline="0" noProof="0" dirty="0">
                <a:ln>
                  <a:noFill/>
                </a:ln>
                <a:solidFill>
                  <a:srgbClr val="2F2F2F"/>
                </a:solidFill>
                <a:effectLst/>
                <a:uLnTx/>
                <a:uFillTx/>
                <a:latin typeface="Segoe Sans Text"/>
                <a:ea typeface="+mn-ea"/>
                <a:cs typeface="Segoe Sans Text"/>
              </a:rPr>
              <a:t>with 5G connectivity</a:t>
            </a:r>
            <a:r>
              <a:rPr kumimoji="0" lang="en-US" sz="1000" b="0" i="0" u="none" strike="noStrike" kern="1200" cap="none" spc="0" normalizeH="0" baseline="30000" noProof="0" dirty="0">
                <a:ln>
                  <a:noFill/>
                </a:ln>
                <a:solidFill>
                  <a:srgbClr val="2F2F2F"/>
                </a:solidFill>
                <a:effectLst/>
                <a:uLnTx/>
                <a:uFillTx/>
                <a:latin typeface="Segoe Sans Text"/>
                <a:ea typeface="+mn-ea"/>
                <a:cs typeface="Segoe Sans Text"/>
              </a:rPr>
              <a:t>1</a:t>
            </a:r>
            <a:r>
              <a:rPr lang="en-US" sz="1000" dirty="0">
                <a:solidFill>
                  <a:srgbClr val="2F2F2F"/>
                </a:solidFill>
                <a:latin typeface="Segoe Sans Text"/>
                <a:cs typeface="Segoe Sans Text"/>
              </a:rPr>
              <a:t> and AI-ready silicon.</a:t>
            </a:r>
          </a:p>
          <a:p>
            <a:pPr marL="0" marR="0" lvl="0" indent="0" algn="l" defTabSz="311719" rtl="0" eaLnBrk="1" fontAlgn="auto" latinLnBrk="0" hangingPunct="1">
              <a:lnSpc>
                <a:spcPct val="100000"/>
              </a:lnSpc>
              <a:spcBef>
                <a:spcPts val="0"/>
              </a:spcBef>
              <a:spcAft>
                <a:spcPts val="300"/>
              </a:spcAft>
              <a:buClrTx/>
              <a:buSzTx/>
              <a:buFontTx/>
              <a:buNone/>
              <a:tabLst/>
              <a:defRPr/>
            </a:pPr>
            <a:endParaRPr kumimoji="0" lang="da-DK" sz="1000" b="0" i="0" u="none" strike="noStrike" kern="1200" cap="none" spc="0" normalizeH="0" baseline="0" noProof="0" dirty="0">
              <a:ln>
                <a:noFill/>
              </a:ln>
              <a:solidFill>
                <a:srgbClr val="2F2F2F"/>
              </a:solidFill>
              <a:effectLst/>
              <a:highlight>
                <a:srgbClr val="FFFF00"/>
              </a:highlight>
              <a:uLnTx/>
              <a:uFillTx/>
              <a:latin typeface="Segoe Sans Text"/>
              <a:ea typeface="+mn-ea"/>
              <a:cs typeface="Segoe Sans Text"/>
            </a:endParaRPr>
          </a:p>
          <a:p>
            <a:pPr marL="0" marR="0" lvl="0" indent="0" algn="l" defTabSz="311719"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2F2F2F"/>
                </a:solidFill>
                <a:effectLst/>
                <a:uLnTx/>
                <a:uFillTx/>
                <a:latin typeface="Segoe Sans Text Semibold" pitchFamily="2" charset="0"/>
                <a:cs typeface="Segoe Sans Text Semibold" pitchFamily="2" charset="0"/>
              </a:rPr>
              <a:t>These 5G Surface devices feature:</a:t>
            </a:r>
            <a:endParaRPr lang="en-US" sz="1000" b="0" i="0" u="none" strike="noStrike" kern="1200" cap="none" spc="0" normalizeH="0" baseline="0" noProof="0" dirty="0">
              <a:ln>
                <a:noFill/>
              </a:ln>
              <a:solidFill>
                <a:srgbClr val="2F2F2F"/>
              </a:solidFill>
              <a:effectLst/>
              <a:uLnTx/>
              <a:uFillTx/>
              <a:latin typeface="Segoe Sans Text Semibold" pitchFamily="2" charset="0"/>
              <a:cs typeface="Segoe Sans Text Semibold" pitchFamily="2" charset="0"/>
            </a:endParaRPr>
          </a:p>
          <a:p>
            <a:pPr marL="171450" marR="69215" indent="-171450" defTabSz="932742">
              <a:spcAft>
                <a:spcPts val="300"/>
              </a:spcAft>
              <a:buFont typeface="Arial"/>
              <a:buChar char="•"/>
              <a:defRPr/>
            </a:pPr>
            <a:r>
              <a:rPr lang="en-US" sz="800" dirty="0" err="1">
                <a:solidFill>
                  <a:srgbClr val="2F2F2F"/>
                </a:solidFill>
                <a:latin typeface="Segoe Sans Text"/>
                <a:cs typeface="Segoe Sans Text"/>
              </a:rPr>
              <a:t>NanoSIM</a:t>
            </a:r>
            <a:r>
              <a:rPr lang="en-US" sz="800" dirty="0">
                <a:solidFill>
                  <a:srgbClr val="2F2F2F"/>
                </a:solidFill>
                <a:latin typeface="Segoe Sans Text"/>
                <a:cs typeface="Segoe Sans Text"/>
              </a:rPr>
              <a:t> and </a:t>
            </a:r>
            <a:r>
              <a:rPr lang="en-US" sz="800" dirty="0" err="1">
                <a:solidFill>
                  <a:srgbClr val="2F2F2F"/>
                </a:solidFill>
                <a:latin typeface="Segoe Sans Text"/>
                <a:cs typeface="Segoe Sans Text"/>
              </a:rPr>
              <a:t>eSIM</a:t>
            </a:r>
            <a:r>
              <a:rPr lang="en-US" sz="800" dirty="0">
                <a:solidFill>
                  <a:srgbClr val="2F2F2F"/>
                </a:solidFill>
                <a:latin typeface="Segoe Sans Text"/>
                <a:cs typeface="Segoe Sans Text"/>
              </a:rPr>
              <a:t> support</a:t>
            </a:r>
            <a:r>
              <a:rPr lang="en-US" sz="800" baseline="30000" dirty="0">
                <a:solidFill>
                  <a:srgbClr val="2F2F2F"/>
                </a:solidFill>
                <a:latin typeface="Segoe Sans Text"/>
                <a:cs typeface="Segoe Sans Text"/>
              </a:rPr>
              <a:t>3</a:t>
            </a:r>
          </a:p>
          <a:p>
            <a:pPr marL="171450" marR="69215" indent="-171450" defTabSz="932742">
              <a:spcAft>
                <a:spcPts val="300"/>
              </a:spcAft>
              <a:buFont typeface="Arial"/>
              <a:buChar char="•"/>
              <a:defRPr/>
            </a:pPr>
            <a:r>
              <a:rPr lang="en-US" sz="800" dirty="0">
                <a:solidFill>
                  <a:srgbClr val="2F2F2F"/>
                </a:solidFill>
                <a:latin typeface="Segoe Sans Text" pitchFamily="2" charset="0"/>
                <a:cs typeface="Segoe Sans Text" pitchFamily="2" charset="0"/>
              </a:rPr>
              <a:t>Secure, reliable Wi-Fi 7</a:t>
            </a:r>
            <a:r>
              <a:rPr lang="en-US" sz="800" baseline="30000" dirty="0">
                <a:solidFill>
                  <a:srgbClr val="2F2F2F"/>
                </a:solidFill>
                <a:latin typeface="Segoe Sans Text" pitchFamily="2" charset="0"/>
                <a:cs typeface="Segoe Sans Text" pitchFamily="2" charset="0"/>
              </a:rPr>
              <a:t>4</a:t>
            </a:r>
            <a:r>
              <a:rPr lang="en-US" sz="800" dirty="0">
                <a:solidFill>
                  <a:srgbClr val="2F2F2F"/>
                </a:solidFill>
                <a:latin typeface="Segoe Sans Text" pitchFamily="2" charset="0"/>
                <a:cs typeface="Segoe Sans Text" pitchFamily="2" charset="0"/>
              </a:rPr>
              <a:t> &amp; Bluetooth</a:t>
            </a:r>
            <a:r>
              <a:rPr lang="en-US" sz="800" baseline="30000" dirty="0">
                <a:solidFill>
                  <a:srgbClr val="2F2F2F"/>
                </a:solidFill>
                <a:latin typeface="Segoe Sans Text" pitchFamily="2" charset="0"/>
                <a:cs typeface="Segoe Sans Text" pitchFamily="2" charset="0"/>
              </a:rPr>
              <a:t>®</a:t>
            </a:r>
            <a:r>
              <a:rPr lang="en-US" sz="800" dirty="0">
                <a:solidFill>
                  <a:srgbClr val="2F2F2F"/>
                </a:solidFill>
                <a:latin typeface="Segoe Sans Text" pitchFamily="2" charset="0"/>
                <a:cs typeface="Segoe Sans Text" pitchFamily="2" charset="0"/>
              </a:rPr>
              <a:t> Core 5.4 connectivity</a:t>
            </a:r>
            <a:endParaRPr lang="en-US" sz="800" dirty="0">
              <a:solidFill>
                <a:srgbClr val="2F2F2F"/>
              </a:solidFill>
              <a:latin typeface="Segoe Sans Text"/>
              <a:cs typeface="Segoe Sans Text"/>
            </a:endParaRPr>
          </a:p>
          <a:p>
            <a:pPr marL="171450" marR="69215" indent="-171450" defTabSz="932742">
              <a:spcAft>
                <a:spcPts val="300"/>
              </a:spcAft>
              <a:buFont typeface="Arial"/>
              <a:buChar char="•"/>
              <a:defRPr/>
            </a:pPr>
            <a:r>
              <a:rPr lang="en-US" sz="800" dirty="0">
                <a:solidFill>
                  <a:srgbClr val="2F2F2F"/>
                </a:solidFill>
                <a:latin typeface="Segoe Sans Text"/>
                <a:cs typeface="Segoe Sans Text"/>
              </a:rPr>
              <a:t>NPUs powering on-device AI capabilities</a:t>
            </a:r>
            <a:endParaRPr lang="en-US" dirty="0">
              <a:solidFill>
                <a:srgbClr val="000000"/>
              </a:solidFill>
              <a:latin typeface="Aptos"/>
              <a:cs typeface="Segoe Sans Text"/>
            </a:endParaRPr>
          </a:p>
          <a:p>
            <a:pPr marL="171450" marR="69215" indent="-171450" defTabSz="932742">
              <a:spcAft>
                <a:spcPts val="300"/>
              </a:spcAft>
              <a:buFont typeface="Arial"/>
              <a:buChar char="•"/>
              <a:defRPr/>
            </a:pPr>
            <a:r>
              <a:rPr kumimoji="0" lang="en-US" sz="800" b="0" i="0" u="none" strike="noStrike" kern="1200" cap="none" spc="0" normalizeH="0" baseline="0" noProof="0" dirty="0">
                <a:ln>
                  <a:noFill/>
                </a:ln>
                <a:solidFill>
                  <a:srgbClr val="2F2F2F"/>
                </a:solidFill>
                <a:effectLst/>
                <a:uLnTx/>
                <a:uFillTx/>
                <a:latin typeface="Segoe Sans Text"/>
                <a:cs typeface="Segoe Sans Text"/>
              </a:rPr>
              <a:t>Windows 11 Secured-core PC</a:t>
            </a:r>
            <a:r>
              <a:rPr lang="en-US" sz="800" dirty="0">
                <a:solidFill>
                  <a:srgbClr val="2F2F2F"/>
                </a:solidFill>
                <a:latin typeface="Segoe Sans Text"/>
                <a:cs typeface="Segoe Sans Text"/>
              </a:rPr>
              <a:t> technology</a:t>
            </a:r>
          </a:p>
          <a:p>
            <a:pPr marL="171450" marR="69215" indent="-171450" defTabSz="932742">
              <a:spcAft>
                <a:spcPts val="300"/>
              </a:spcAft>
              <a:buFont typeface="Arial"/>
              <a:buChar char="•"/>
              <a:defRPr/>
            </a:pPr>
            <a:r>
              <a:rPr lang="en-US" sz="800" dirty="0">
                <a:solidFill>
                  <a:srgbClr val="2F2F2F"/>
                </a:solidFill>
                <a:latin typeface="Segoe Sans Text"/>
                <a:cs typeface="Segoe Sans Text"/>
              </a:rPr>
              <a:t>PixelSense™ Flow touchscreen with adaptive color providing a consistent viewing experience in different environments</a:t>
            </a:r>
          </a:p>
          <a:p>
            <a:pPr marL="171450" marR="69215" indent="-171450">
              <a:spcAft>
                <a:spcPts val="300"/>
              </a:spcAft>
              <a:buFont typeface="Arial"/>
              <a:buChar char="•"/>
              <a:defRPr/>
            </a:pPr>
            <a:r>
              <a:rPr kumimoji="0" lang="en-US" sz="800" b="0" i="0" u="none" strike="noStrike" kern="1200" cap="none" spc="0" normalizeH="0" baseline="0" noProof="0" dirty="0">
                <a:ln>
                  <a:noFill/>
                </a:ln>
                <a:solidFill>
                  <a:srgbClr val="2F2F2F"/>
                </a:solidFill>
                <a:effectLst/>
                <a:uLnTx/>
                <a:uFillTx/>
                <a:latin typeface="Segoe Sans Text" pitchFamily="2" charset="0"/>
                <a:ea typeface="+mn-ea"/>
                <a:cs typeface="Segoe Sans Text" pitchFamily="2" charset="0"/>
              </a:rPr>
              <a:t>Front-facing Surface Studio Camera supporting </a:t>
            </a:r>
            <a:r>
              <a:rPr lang="en-US" sz="800" dirty="0">
                <a:solidFill>
                  <a:srgbClr val="2F2F2F"/>
                </a:solidFill>
                <a:latin typeface="Segoe Sans Text" pitchFamily="2" charset="0"/>
                <a:cs typeface="Segoe Sans Text" pitchFamily="2" charset="0"/>
              </a:rPr>
              <a:t>Windows Hello for Business with facial recognition and Enhanced Sign-In Security (ESS) and AI-enhanced</a:t>
            </a:r>
            <a:r>
              <a:rPr kumimoji="0" lang="en-US" sz="800" b="0" i="0" u="none" strike="noStrike" kern="1200" cap="none" spc="0" normalizeH="0" baseline="0" noProof="0" dirty="0">
                <a:ln>
                  <a:noFill/>
                </a:ln>
                <a:solidFill>
                  <a:srgbClr val="2F2F2F"/>
                </a:solidFill>
                <a:effectLst/>
                <a:uLnTx/>
                <a:uFillTx/>
                <a:latin typeface="Segoe Sans Text" pitchFamily="2" charset="0"/>
                <a:ea typeface="+mn-ea"/>
                <a:cs typeface="Segoe Sans Text" pitchFamily="2" charset="0"/>
              </a:rPr>
              <a:t> Windows Studio Effects</a:t>
            </a:r>
            <a:endParaRPr lang="en-US" sz="800" b="0" i="0" u="none" strike="noStrike" kern="1200" cap="none" spc="0" normalizeH="0" baseline="0" noProof="0" dirty="0">
              <a:ln>
                <a:noFill/>
              </a:ln>
              <a:solidFill>
                <a:srgbClr val="2F2F2F"/>
              </a:solidFill>
              <a:effectLst/>
              <a:uLnTx/>
              <a:uFillTx/>
              <a:latin typeface="Segoe Sans Text" pitchFamily="2" charset="0"/>
              <a:cs typeface="Segoe Sans Text" pitchFamily="2" charset="0"/>
            </a:endParaRPr>
          </a:p>
          <a:p>
            <a:pPr marL="171450" marR="69215" lvl="0" indent="-171450" algn="l" defTabSz="914400" rtl="0" eaLnBrk="1" fontAlgn="auto" latinLnBrk="0" hangingPunct="1">
              <a:lnSpc>
                <a:spcPct val="100000"/>
              </a:lnSpc>
              <a:spcBef>
                <a:spcPts val="0"/>
              </a:spcBef>
              <a:spcAft>
                <a:spcPts val="300"/>
              </a:spcAft>
              <a:buClrTx/>
              <a:buSzTx/>
              <a:buFont typeface="Arial"/>
              <a:buChar char="•"/>
              <a:tabLst/>
              <a:defRPr/>
            </a:pPr>
            <a:r>
              <a:rPr kumimoji="0" lang="en-US" sz="800" b="0" i="0" u="none" strike="noStrike" kern="1200" cap="none" spc="0" normalizeH="0" baseline="0" noProof="0" dirty="0">
                <a:ln>
                  <a:noFill/>
                </a:ln>
                <a:solidFill>
                  <a:srgbClr val="2F2F2F"/>
                </a:solidFill>
                <a:effectLst/>
                <a:uLnTx/>
                <a:uFillTx/>
                <a:latin typeface="Segoe Sans Text" pitchFamily="2" charset="0"/>
                <a:ea typeface="+mn-ea"/>
                <a:cs typeface="Segoe Sans Text" pitchFamily="2" charset="0"/>
              </a:rPr>
              <a:t>Dual Studio Mics with voice focus</a:t>
            </a:r>
            <a:r>
              <a:rPr kumimoji="0" lang="en-US" sz="800" b="0" i="0" u="none" strike="noStrike" kern="1200" cap="none" spc="0" normalizeH="0" baseline="30000" noProof="0" dirty="0">
                <a:ln>
                  <a:noFill/>
                </a:ln>
                <a:solidFill>
                  <a:srgbClr val="2F2F2F"/>
                </a:solidFill>
                <a:effectLst/>
                <a:uLnTx/>
                <a:uFillTx/>
                <a:latin typeface="Segoe Sans Text" pitchFamily="2" charset="0"/>
                <a:ea typeface="+mn-ea"/>
                <a:cs typeface="Segoe Sans Text" pitchFamily="2" charset="0"/>
              </a:rPr>
              <a:t>13</a:t>
            </a:r>
            <a:endParaRPr lang="en-US" sz="800" b="0" i="0" u="none" strike="noStrike" kern="1200" cap="none" spc="0" normalizeH="0" baseline="0" noProof="0" dirty="0">
              <a:ln>
                <a:noFill/>
              </a:ln>
              <a:solidFill>
                <a:srgbClr val="2F2F2F"/>
              </a:solidFill>
              <a:effectLst/>
              <a:uLnTx/>
              <a:uFillTx/>
              <a:latin typeface="Segoe Sans Text" pitchFamily="2" charset="0"/>
              <a:cs typeface="Segoe Sans Text" pitchFamily="2" charset="0"/>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2F2F2F"/>
                </a:solidFill>
                <a:effectLst/>
                <a:uLnTx/>
                <a:uFillTx/>
                <a:latin typeface="Segoe Sans Text"/>
                <a:cs typeface="Segoe Sans Text"/>
              </a:rPr>
              <a:t>Simplified repairs with replaceable components and built-in instructional </a:t>
            </a:r>
            <a:br>
              <a:rPr kumimoji="0" lang="en-US" sz="800" b="0" i="0" u="none" strike="noStrike" kern="1200" cap="none" spc="0" normalizeH="0" baseline="0" noProof="0" dirty="0">
                <a:ln>
                  <a:noFill/>
                </a:ln>
                <a:solidFill>
                  <a:srgbClr val="2F2F2F"/>
                </a:solidFill>
                <a:effectLst/>
                <a:uLnTx/>
                <a:uFillTx/>
                <a:latin typeface="Segoe Sans Text"/>
                <a:cs typeface="Segoe Sans Text"/>
              </a:rPr>
            </a:br>
            <a:r>
              <a:rPr kumimoji="0" lang="en-US" sz="800" b="0" i="0" u="none" strike="noStrike" kern="1200" cap="none" spc="0" normalizeH="0" baseline="0" noProof="0" dirty="0">
                <a:ln>
                  <a:noFill/>
                </a:ln>
                <a:solidFill>
                  <a:srgbClr val="2F2F2F"/>
                </a:solidFill>
                <a:effectLst/>
                <a:uLnTx/>
                <a:uFillTx/>
                <a:latin typeface="Segoe Sans Text"/>
                <a:cs typeface="Segoe Sans Text"/>
              </a:rPr>
              <a:t>QR code</a:t>
            </a:r>
            <a:r>
              <a:rPr kumimoji="0" lang="en-US" sz="800" b="0" i="0" u="none" strike="noStrike" kern="1200" cap="none" spc="0" normalizeH="0" baseline="30000" noProof="0" dirty="0">
                <a:ln>
                  <a:noFill/>
                </a:ln>
                <a:solidFill>
                  <a:srgbClr val="2F2F2F"/>
                </a:solidFill>
                <a:effectLst/>
                <a:uLnTx/>
                <a:uFillTx/>
                <a:latin typeface="Segoe Sans Text"/>
                <a:cs typeface="Segoe Sans Text"/>
              </a:rPr>
              <a:t>14</a:t>
            </a:r>
            <a:endParaRPr lang="en-US" sz="800" b="0" i="0" u="none" strike="noStrike" kern="1200" cap="none" spc="0" normalizeH="0" baseline="30000" noProof="0" dirty="0">
              <a:ln>
                <a:noFill/>
              </a:ln>
              <a:solidFill>
                <a:srgbClr val="2F2F2F"/>
              </a:solidFill>
              <a:effectLst/>
              <a:uLnTx/>
              <a:uFillTx/>
              <a:latin typeface="Segoe Sans Text"/>
              <a:cs typeface="Segoe Sans Text"/>
            </a:endParaRPr>
          </a:p>
          <a:p>
            <a:pPr marL="171450" marR="69215" indent="-171450">
              <a:spcAft>
                <a:spcPts val="300"/>
              </a:spcAft>
              <a:buFont typeface="Arial" panose="020B0604020202020204" pitchFamily="34" charset="0"/>
              <a:buChar char="•"/>
              <a:defRPr/>
            </a:pPr>
            <a:r>
              <a:rPr kumimoji="0" lang="en-US" sz="800" b="0" i="0" u="none" strike="noStrike" kern="1200" cap="none" spc="0" normalizeH="0" baseline="0" noProof="0" dirty="0">
                <a:ln>
                  <a:noFill/>
                </a:ln>
                <a:solidFill>
                  <a:srgbClr val="2F2F2F"/>
                </a:solidFill>
                <a:effectLst/>
                <a:uLnTx/>
                <a:uFillTx/>
                <a:latin typeface="Segoe Sans Text"/>
                <a:cs typeface="Segoe Sans Text"/>
              </a:rPr>
              <a:t>Surface Management Portal </a:t>
            </a:r>
            <a:r>
              <a:rPr lang="en-US" sz="800" dirty="0">
                <a:solidFill>
                  <a:srgbClr val="2F2F2F"/>
                </a:solidFill>
                <a:latin typeface="Segoe Sans Text"/>
                <a:cs typeface="Segoe Sans Text"/>
              </a:rPr>
              <a:t>for management</a:t>
            </a:r>
            <a:r>
              <a:rPr kumimoji="0" lang="en-US" sz="800" b="0" i="0" u="none" strike="noStrike" kern="1200" cap="none" spc="0" normalizeH="0" baseline="0" noProof="0" dirty="0">
                <a:ln>
                  <a:noFill/>
                </a:ln>
                <a:solidFill>
                  <a:srgbClr val="2F2F2F"/>
                </a:solidFill>
                <a:effectLst/>
                <a:uLnTx/>
                <a:uFillTx/>
                <a:latin typeface="Segoe Sans Text"/>
                <a:cs typeface="Segoe Sans Text"/>
              </a:rPr>
              <a:t> and monitoring</a:t>
            </a:r>
            <a:r>
              <a:rPr kumimoji="0" lang="en-US" sz="800" b="0" i="0" u="none" strike="noStrike" kern="1200" cap="none" spc="0" normalizeH="0" baseline="30000" noProof="0" dirty="0">
                <a:ln>
                  <a:noFill/>
                </a:ln>
                <a:solidFill>
                  <a:srgbClr val="2F2F2F"/>
                </a:solidFill>
                <a:effectLst/>
                <a:uLnTx/>
                <a:uFillTx/>
                <a:latin typeface="Segoe Sans Text"/>
                <a:cs typeface="Segoe Sans Text"/>
              </a:rPr>
              <a:t>15</a:t>
            </a:r>
          </a:p>
        </p:txBody>
      </p:sp>
      <p:pic>
        <p:nvPicPr>
          <p:cNvPr id="7" name="Picture 6" descr="Intel badge">
            <a:extLst>
              <a:ext uri="{FF2B5EF4-FFF2-40B4-BE49-F238E27FC236}">
                <a16:creationId xmlns:a16="http://schemas.microsoft.com/office/drawing/2014/main" id="{E3291316-C941-CAFF-446C-B1068A08B82E}"/>
              </a:ext>
            </a:extLst>
          </p:cNvPr>
          <p:cNvPicPr>
            <a:picLocks noGrp="1" noRot="1" noChangeAspect="1" noMove="1" noResize="1" noEditPoints="1" noAdjustHandles="1" noChangeArrowheads="1" noChangeShapeType="1" noCrop="1"/>
          </p:cNvPicPr>
          <p:nvPr/>
        </p:nvPicPr>
        <p:blipFill>
          <a:blip r:embed="rId5"/>
          <a:srcRect/>
          <a:stretch/>
        </p:blipFill>
        <p:spPr>
          <a:xfrm>
            <a:off x="5186274" y="1139851"/>
            <a:ext cx="324699" cy="324699"/>
          </a:xfrm>
          <a:prstGeom prst="rect">
            <a:avLst/>
          </a:prstGeom>
        </p:spPr>
      </p:pic>
      <p:pic>
        <p:nvPicPr>
          <p:cNvPr id="9" name="Picture 8" descr="A black and gold Snapdragon ">
            <a:extLst>
              <a:ext uri="{FF2B5EF4-FFF2-40B4-BE49-F238E27FC236}">
                <a16:creationId xmlns:a16="http://schemas.microsoft.com/office/drawing/2014/main" id="{E1E9A7A9-DA2A-1381-A292-8C03F0E02824}"/>
              </a:ext>
            </a:extLst>
          </p:cNvPr>
          <p:cNvPicPr>
            <a:picLocks noGrp="1" noRot="1" noMove="1" noResize="1" noEditPoints="1" noAdjustHandles="1" noChangeArrowheads="1" noChangeShapeType="1" noCrop="1"/>
          </p:cNvPicPr>
          <p:nvPr/>
        </p:nvPicPr>
        <p:blipFill>
          <a:blip r:embed="rId6"/>
          <a:stretch>
            <a:fillRect/>
          </a:stretch>
        </p:blipFill>
        <p:spPr>
          <a:xfrm>
            <a:off x="7490238" y="976271"/>
            <a:ext cx="651858" cy="651858"/>
          </a:xfrm>
          <a:prstGeom prst="rect">
            <a:avLst/>
          </a:prstGeom>
        </p:spPr>
      </p:pic>
      <p:pic>
        <p:nvPicPr>
          <p:cNvPr id="10" name="Picture 9" descr="Intel badge">
            <a:extLst>
              <a:ext uri="{FF2B5EF4-FFF2-40B4-BE49-F238E27FC236}">
                <a16:creationId xmlns:a16="http://schemas.microsoft.com/office/drawing/2014/main" id="{E2C6871B-DC93-89C5-4D2B-B1092078FD20}"/>
              </a:ext>
            </a:extLst>
          </p:cNvPr>
          <p:cNvPicPr>
            <a:picLocks noGrp="1" noRot="1" noChangeAspect="1" noMove="1" noResize="1" noEditPoints="1" noAdjustHandles="1" noChangeArrowheads="1" noChangeShapeType="1" noCrop="1"/>
          </p:cNvPicPr>
          <p:nvPr/>
        </p:nvPicPr>
        <p:blipFill>
          <a:blip r:embed="rId5"/>
          <a:srcRect/>
          <a:stretch/>
        </p:blipFill>
        <p:spPr>
          <a:xfrm>
            <a:off x="10491391" y="1139851"/>
            <a:ext cx="324699" cy="324699"/>
          </a:xfrm>
          <a:prstGeom prst="rect">
            <a:avLst/>
          </a:prstGeom>
        </p:spPr>
      </p:pic>
      <p:graphicFrame>
        <p:nvGraphicFramePr>
          <p:cNvPr id="14" name="Table 13">
            <a:extLst>
              <a:ext uri="{FF2B5EF4-FFF2-40B4-BE49-F238E27FC236}">
                <a16:creationId xmlns:a16="http://schemas.microsoft.com/office/drawing/2014/main" id="{0AF3F788-2B1B-ABC6-4692-C14059AC0639}"/>
              </a:ext>
            </a:extLst>
          </p:cNvPr>
          <p:cNvGraphicFramePr>
            <a:graphicFrameLocks noGrp="1" noDrilldown="1" noMove="1" noResize="1"/>
          </p:cNvGraphicFramePr>
          <p:nvPr>
            <p:extLst>
              <p:ext uri="{D42A27DB-BD31-4B8C-83A1-F6EECF244321}">
                <p14:modId xmlns:p14="http://schemas.microsoft.com/office/powerpoint/2010/main" val="3936168211"/>
              </p:ext>
            </p:extLst>
          </p:nvPr>
        </p:nvGraphicFramePr>
        <p:xfrm>
          <a:off x="2942616" y="1391041"/>
          <a:ext cx="8505751" cy="4533900"/>
        </p:xfrm>
        <a:graphic>
          <a:graphicData uri="http://schemas.openxmlformats.org/drawingml/2006/table">
            <a:tbl>
              <a:tblPr firstRow="1" bandRow="1">
                <a:tableStyleId>{5C22544A-7EE6-4342-B048-85BDC9FD1C3A}</a:tableStyleId>
              </a:tblPr>
              <a:tblGrid>
                <a:gridCol w="824791">
                  <a:extLst>
                    <a:ext uri="{9D8B030D-6E8A-4147-A177-3AD203B41FA5}">
                      <a16:colId xmlns:a16="http://schemas.microsoft.com/office/drawing/2014/main" val="37713853"/>
                    </a:ext>
                  </a:extLst>
                </a:gridCol>
                <a:gridCol w="2560320">
                  <a:extLst>
                    <a:ext uri="{9D8B030D-6E8A-4147-A177-3AD203B41FA5}">
                      <a16:colId xmlns:a16="http://schemas.microsoft.com/office/drawing/2014/main" val="4292420542"/>
                    </a:ext>
                  </a:extLst>
                </a:gridCol>
                <a:gridCol w="2560320">
                  <a:extLst>
                    <a:ext uri="{9D8B030D-6E8A-4147-A177-3AD203B41FA5}">
                      <a16:colId xmlns:a16="http://schemas.microsoft.com/office/drawing/2014/main" val="1300126110"/>
                    </a:ext>
                  </a:extLst>
                </a:gridCol>
                <a:gridCol w="2560320">
                  <a:extLst>
                    <a:ext uri="{9D8B030D-6E8A-4147-A177-3AD203B41FA5}">
                      <a16:colId xmlns:a16="http://schemas.microsoft.com/office/drawing/2014/main" val="1652314063"/>
                    </a:ext>
                  </a:extLst>
                </a:gridCol>
              </a:tblGrid>
              <a:tr h="365760">
                <a:tc>
                  <a:txBody>
                    <a:bodyPr/>
                    <a:lstStyle/>
                    <a:p>
                      <a:pPr marL="0" indent="0" algn="l">
                        <a:lnSpc>
                          <a:spcPct val="100000"/>
                        </a:lnSpc>
                        <a:spcAft>
                          <a:spcPts val="300"/>
                        </a:spcAft>
                        <a:buFont typeface="+mj-lt"/>
                        <a:buNone/>
                      </a:pPr>
                      <a:endParaRPr lang="en-US" sz="800" b="0">
                        <a:solidFill>
                          <a:srgbClr val="2F2F2F"/>
                        </a:solidFill>
                        <a:latin typeface="Segoe Sans Text Semibold" pitchFamily="2" charset="0"/>
                        <a:cs typeface="Segoe Sans Text Semibold" pitchFamily="2"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300"/>
                        </a:spcAft>
                        <a:buClrTx/>
                        <a:buSzTx/>
                        <a:buFont typeface="+mj-lt"/>
                        <a:buNone/>
                        <a:tabLst/>
                        <a:defRPr/>
                      </a:pPr>
                      <a:r>
                        <a:rPr lang="en-US" sz="1100" b="0">
                          <a:solidFill>
                            <a:srgbClr val="2F2F2F"/>
                          </a:solidFill>
                          <a:latin typeface="Segoe Sans Text Semibold"/>
                          <a:cs typeface="Segoe Sans Text Semibold"/>
                        </a:rPr>
                        <a:t>Surface Pro 10 5G for Business</a:t>
                      </a:r>
                    </a:p>
                  </a:txBody>
                  <a:tcPr marT="91440" marB="0" anchor="b">
                    <a:lnL w="12700" cmpd="sng">
                      <a:noFill/>
                    </a:lnL>
                    <a:lnR w="635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lnSpc>
                          <a:spcPct val="100000"/>
                        </a:lnSpc>
                        <a:spcAft>
                          <a:spcPts val="300"/>
                        </a:spcAft>
                        <a:buFont typeface="+mj-lt"/>
                        <a:buNone/>
                      </a:pPr>
                      <a:r>
                        <a:rPr lang="en-US" sz="1100" b="0">
                          <a:solidFill>
                            <a:srgbClr val="2F2F2F"/>
                          </a:solidFill>
                          <a:latin typeface="Segoe Sans Text Semibold"/>
                          <a:cs typeface="Segoe Sans Text Semibold"/>
                        </a:rPr>
                        <a:t>Surface Pro 5G for Business</a:t>
                      </a:r>
                    </a:p>
                  </a:txBody>
                  <a:tcPr marT="9144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lnSpc>
                          <a:spcPct val="100000"/>
                        </a:lnSpc>
                        <a:spcAft>
                          <a:spcPts val="300"/>
                        </a:spcAft>
                        <a:buFont typeface="+mj-lt"/>
                        <a:buNone/>
                      </a:pPr>
                      <a:r>
                        <a:rPr lang="en-US" sz="1100" b="0">
                          <a:solidFill>
                            <a:srgbClr val="2F2F2F"/>
                          </a:solidFill>
                          <a:latin typeface="Segoe Sans Text Semibold"/>
                          <a:cs typeface="Segoe Sans Text Semibold"/>
                        </a:rPr>
                        <a:t>Surface Laptop 5G for Business</a:t>
                      </a:r>
                    </a:p>
                  </a:txBody>
                  <a:tcPr marT="91440" marB="0" anchor="b">
                    <a:lnL w="6350" cap="flat" cmpd="sng" algn="ctr">
                      <a:solidFill>
                        <a:schemeClr val="bg1">
                          <a:lumMod val="65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0065050"/>
                  </a:ext>
                </a:extLst>
              </a:tr>
              <a:tr h="36576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Processor</a:t>
                      </a:r>
                    </a:p>
                  </a:txBody>
                  <a:tcPr marL="0" marR="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Intel</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Core™ Ultra 5 (Series 1) or</a:t>
                      </a:r>
                      <a:br>
                        <a:rPr lang="en-US" sz="800" b="0" kern="1200" spc="0" dirty="0">
                          <a:solidFill>
                            <a:srgbClr val="2F2F2F"/>
                          </a:solidFill>
                          <a:latin typeface="Segoe Sans Text"/>
                          <a:ea typeface="+mn-ea"/>
                          <a:cs typeface="Segoe Sans Text"/>
                        </a:rPr>
                      </a:br>
                      <a:r>
                        <a:rPr lang="en-US" sz="800" b="0" kern="1200" spc="0" dirty="0">
                          <a:solidFill>
                            <a:srgbClr val="2F2F2F"/>
                          </a:solidFill>
                          <a:latin typeface="Segoe Sans Text"/>
                          <a:ea typeface="+mn-ea"/>
                          <a:cs typeface="Segoe Sans Text"/>
                        </a:rPr>
                        <a:t>Intel</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Core™ Ultra 7 (Series 1)</a:t>
                      </a: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Snapdragon</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X Plus (10 Core) or</a:t>
                      </a:r>
                      <a:br>
                        <a:rPr lang="en-US" sz="800" b="0" kern="1200" spc="0" dirty="0">
                          <a:solidFill>
                            <a:srgbClr val="2F2F2F"/>
                          </a:solidFill>
                          <a:latin typeface="Segoe Sans Text"/>
                          <a:ea typeface="+mn-ea"/>
                          <a:cs typeface="Segoe Sans Text"/>
                        </a:rPr>
                      </a:br>
                      <a:r>
                        <a:rPr lang="en-US" sz="800" b="0" kern="1200" spc="0" dirty="0">
                          <a:solidFill>
                            <a:srgbClr val="2F2F2F"/>
                          </a:solidFill>
                          <a:latin typeface="Segoe Sans Text"/>
                          <a:ea typeface="+mn-ea"/>
                          <a:cs typeface="Segoe Sans Text"/>
                        </a:rPr>
                        <a:t>Snapdragon</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X Elite (12 Core)</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a:solidFill>
                            <a:srgbClr val="2F2F2F"/>
                          </a:solidFill>
                          <a:latin typeface="Segoe Sans Text"/>
                          <a:ea typeface="+mn-ea"/>
                          <a:cs typeface="Segoe Sans Text"/>
                        </a:rPr>
                        <a:t>Intel</a:t>
                      </a:r>
                      <a:r>
                        <a:rPr lang="en-US" sz="800" b="0" kern="1200" spc="0" baseline="30000">
                          <a:solidFill>
                            <a:srgbClr val="2F2F2F"/>
                          </a:solidFill>
                          <a:latin typeface="Segoe Sans Text"/>
                          <a:ea typeface="+mn-ea"/>
                          <a:cs typeface="Segoe Sans Text"/>
                        </a:rPr>
                        <a:t>®</a:t>
                      </a:r>
                      <a:r>
                        <a:rPr lang="en-US" sz="800" b="0" kern="1200" spc="0">
                          <a:solidFill>
                            <a:srgbClr val="2F2F2F"/>
                          </a:solidFill>
                          <a:latin typeface="Segoe Sans Text"/>
                          <a:ea typeface="+mn-ea"/>
                          <a:cs typeface="Segoe Sans Text"/>
                        </a:rPr>
                        <a:t> Core™ Ultra 5 (Series 2) or</a:t>
                      </a:r>
                      <a:br>
                        <a:rPr lang="en-US" sz="800" b="0" kern="1200" spc="0">
                          <a:solidFill>
                            <a:srgbClr val="2F2F2F"/>
                          </a:solidFill>
                          <a:latin typeface="Segoe Sans Text"/>
                          <a:ea typeface="+mn-ea"/>
                          <a:cs typeface="Segoe Sans Text"/>
                        </a:rPr>
                      </a:br>
                      <a:r>
                        <a:rPr lang="en-US" sz="800" b="0" kern="1200" spc="0">
                          <a:solidFill>
                            <a:srgbClr val="2F2F2F"/>
                          </a:solidFill>
                          <a:latin typeface="Segoe Sans Text"/>
                          <a:ea typeface="+mn-ea"/>
                          <a:cs typeface="Segoe Sans Text"/>
                        </a:rPr>
                        <a:t>Intel</a:t>
                      </a:r>
                      <a:r>
                        <a:rPr lang="en-US" sz="800" b="0" kern="1200" spc="0" baseline="30000">
                          <a:solidFill>
                            <a:srgbClr val="2F2F2F"/>
                          </a:solidFill>
                          <a:latin typeface="Segoe Sans Text"/>
                          <a:ea typeface="+mn-ea"/>
                          <a:cs typeface="Segoe Sans Text"/>
                        </a:rPr>
                        <a:t>®</a:t>
                      </a:r>
                      <a:r>
                        <a:rPr lang="en-US" sz="800" b="0" kern="1200" spc="0">
                          <a:solidFill>
                            <a:srgbClr val="2F2F2F"/>
                          </a:solidFill>
                          <a:latin typeface="Segoe Sans Text"/>
                          <a:ea typeface="+mn-ea"/>
                          <a:cs typeface="Segoe Sans Text"/>
                        </a:rPr>
                        <a:t> Core™ Ultra 7 (Series 2)</a:t>
                      </a:r>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868540"/>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NPU</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spc="0">
                          <a:solidFill>
                            <a:srgbClr val="2F2F2F"/>
                          </a:solidFill>
                          <a:latin typeface="Segoe Sans Text"/>
                          <a:cs typeface="Segoe Sans Text"/>
                        </a:rPr>
                        <a:t>Intel</a:t>
                      </a:r>
                      <a:r>
                        <a:rPr lang="en-US" sz="800" b="0" spc="0" baseline="30000">
                          <a:solidFill>
                            <a:srgbClr val="2F2F2F"/>
                          </a:solidFill>
                          <a:latin typeface="Segoe Sans Text"/>
                          <a:cs typeface="Segoe Sans Text"/>
                        </a:rPr>
                        <a:t>®</a:t>
                      </a:r>
                      <a:r>
                        <a:rPr lang="en-US" sz="800" b="0" spc="0">
                          <a:solidFill>
                            <a:srgbClr val="2F2F2F"/>
                          </a:solidFill>
                          <a:latin typeface="Segoe Sans Text"/>
                          <a:cs typeface="Segoe Sans Text"/>
                        </a:rPr>
                        <a:t> AI Boost NPU</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lnSpc>
                          <a:spcPct val="100000"/>
                        </a:lnSpc>
                        <a:spcAft>
                          <a:spcPts val="300"/>
                        </a:spcAft>
                        <a:buFont typeface="+mj-lt"/>
                        <a:buNone/>
                      </a:pPr>
                      <a:r>
                        <a:rPr lang="en-US" sz="800" b="0" kern="1200" spc="0">
                          <a:solidFill>
                            <a:srgbClr val="2F2F2F"/>
                          </a:solidFill>
                          <a:latin typeface="Segoe Sans Text"/>
                          <a:ea typeface="+mn-ea"/>
                          <a:cs typeface="Segoe Sans Text"/>
                        </a:rPr>
                        <a:t>Qualcomm</a:t>
                      </a:r>
                      <a:r>
                        <a:rPr lang="en-US" sz="800" b="0" kern="1200" spc="0" baseline="30000">
                          <a:solidFill>
                            <a:srgbClr val="2F2F2F"/>
                          </a:solidFill>
                          <a:latin typeface="Segoe Sans Text"/>
                          <a:ea typeface="+mn-ea"/>
                          <a:cs typeface="Segoe Sans Text"/>
                        </a:rPr>
                        <a:t>® </a:t>
                      </a:r>
                      <a:r>
                        <a:rPr lang="en-US" sz="800" b="0" kern="1200" spc="0">
                          <a:solidFill>
                            <a:srgbClr val="2F2F2F"/>
                          </a:solidFill>
                          <a:latin typeface="Segoe Sans Text"/>
                          <a:ea typeface="+mn-ea"/>
                          <a:cs typeface="Segoe Sans Text"/>
                        </a:rPr>
                        <a:t>Hexagon™ NPU with 45 TOPS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Aft>
                          <a:spcPts val="300"/>
                        </a:spcAft>
                        <a:buFont typeface="+mj-lt"/>
                        <a:buNone/>
                      </a:pPr>
                      <a:r>
                        <a:rPr lang="en-US" sz="800" b="0" spc="0" dirty="0">
                          <a:solidFill>
                            <a:srgbClr val="2F2F2F"/>
                          </a:solidFill>
                          <a:latin typeface="Segoe Sans Text"/>
                          <a:cs typeface="Segoe Sans Text"/>
                        </a:rPr>
                        <a:t>Intel</a:t>
                      </a:r>
                      <a:r>
                        <a:rPr lang="en-US" sz="800" b="0" spc="0" baseline="30000" dirty="0">
                          <a:solidFill>
                            <a:srgbClr val="2F2F2F"/>
                          </a:solidFill>
                          <a:latin typeface="Segoe Sans Text"/>
                          <a:cs typeface="Segoe Sans Text"/>
                        </a:rPr>
                        <a:t>®</a:t>
                      </a:r>
                      <a:r>
                        <a:rPr lang="en-US" sz="800" b="0" spc="0" dirty="0">
                          <a:solidFill>
                            <a:srgbClr val="2F2F2F"/>
                          </a:solidFill>
                          <a:latin typeface="Segoe Sans Text"/>
                          <a:cs typeface="Segoe Sans Text"/>
                        </a:rPr>
                        <a:t> AI Boost NPU with up to 48 TOPS</a:t>
                      </a:r>
                      <a:endParaRPr lang="en-US" sz="800" b="0" spc="0" baseline="30000" dirty="0">
                        <a:solidFill>
                          <a:srgbClr val="2F2F2F"/>
                        </a:solidFill>
                        <a:highlight>
                          <a:srgbClr val="FFFF00"/>
                        </a:highlight>
                        <a:latin typeface="Segoe Sans Text"/>
                        <a:cs typeface="Segoe Sans Text"/>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5204350"/>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Display</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spc="0" dirty="0">
                          <a:solidFill>
                            <a:srgbClr val="2F2F2F"/>
                          </a:solidFill>
                          <a:latin typeface="Segoe Sans Text"/>
                          <a:cs typeface="Segoe Sans Text"/>
                        </a:rPr>
                        <a:t>13-inch</a:t>
                      </a:r>
                      <a:r>
                        <a:rPr lang="en-US" sz="800" b="0" kern="1200" spc="0" baseline="30000" noProof="0" dirty="0">
                          <a:solidFill>
                            <a:srgbClr val="2F2F2F"/>
                          </a:solidFill>
                          <a:latin typeface="Segoe Sans Text"/>
                          <a:ea typeface="+mn-ea"/>
                          <a:cs typeface="Segoe Sans Text"/>
                        </a:rPr>
                        <a:t>2</a:t>
                      </a:r>
                      <a:r>
                        <a:rPr lang="en-US" sz="800" b="0" spc="0" dirty="0">
                          <a:solidFill>
                            <a:srgbClr val="2F2F2F"/>
                          </a:solidFill>
                          <a:latin typeface="Segoe Sans Text"/>
                          <a:cs typeface="Segoe Sans Text"/>
                        </a:rPr>
                        <a:t> </a:t>
                      </a:r>
                      <a:r>
                        <a:rPr lang="en-US" sz="800" b="0" i="0" u="none" strike="noStrike" spc="0" noProof="0" dirty="0">
                          <a:solidFill>
                            <a:srgbClr val="2F2F2F"/>
                          </a:solidFill>
                          <a:latin typeface="Segoe Sans Text"/>
                        </a:rPr>
                        <a:t>PixelSense™ Flow </a:t>
                      </a:r>
                      <a:r>
                        <a:rPr lang="en-US" sz="800" b="0" kern="1200" spc="0" noProof="0" dirty="0">
                          <a:solidFill>
                            <a:srgbClr val="2F2F2F"/>
                          </a:solidFill>
                          <a:latin typeface="Segoe Sans Text"/>
                          <a:ea typeface="+mn-ea"/>
                          <a:cs typeface="Segoe Sans Text"/>
                        </a:rPr>
                        <a:t>touchscreen with </a:t>
                      </a:r>
                      <a:br>
                        <a:rPr lang="en-US" sz="800" b="0" kern="1200" spc="0" noProof="0" dirty="0">
                          <a:solidFill>
                            <a:srgbClr val="2F2F2F"/>
                          </a:solidFill>
                          <a:latin typeface="Segoe Sans Text"/>
                          <a:ea typeface="+mn-ea"/>
                          <a:cs typeface="Segoe Sans Text"/>
                        </a:rPr>
                      </a:br>
                      <a:r>
                        <a:rPr lang="en-US" sz="800" b="0" kern="1200" spc="0" noProof="0" dirty="0">
                          <a:solidFill>
                            <a:srgbClr val="2F2F2F"/>
                          </a:solidFill>
                          <a:latin typeface="Segoe Sans Text"/>
                          <a:ea typeface="+mn-ea"/>
                          <a:cs typeface="Segoe Sans Text"/>
                        </a:rPr>
                        <a:t>adaptive color</a:t>
                      </a: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i="0" u="none" strike="noStrike" kern="1200" spc="0" noProof="0" dirty="0">
                          <a:solidFill>
                            <a:srgbClr val="2F2F2F"/>
                          </a:solidFill>
                          <a:latin typeface="Segoe Sans Text"/>
                          <a:ea typeface="+mn-ea"/>
                          <a:cs typeface="Segoe Sans Text"/>
                        </a:rPr>
                        <a:t>Anti-reflective technology</a:t>
                      </a: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i="0" u="none" strike="noStrike" spc="0" noProof="0" dirty="0">
                          <a:solidFill>
                            <a:srgbClr val="2F2F2F"/>
                          </a:solidFill>
                          <a:latin typeface="Segoe Sans Text"/>
                          <a:cs typeface="Segoe Sans Text"/>
                        </a:rPr>
                        <a:t>Compatible with Microsoft Pen Protocol (MPP) for consistent, responsive inking with Surface Slim Pen</a:t>
                      </a:r>
                      <a:r>
                        <a:rPr lang="en-US" sz="800" b="0" i="0" u="none" strike="noStrike" spc="0" baseline="30000" noProof="0" dirty="0">
                          <a:solidFill>
                            <a:srgbClr val="2F2F2F"/>
                          </a:solidFill>
                          <a:latin typeface="Segoe Sans Text"/>
                          <a:cs typeface="Segoe Sans Text"/>
                        </a:rPr>
                        <a:t>6</a:t>
                      </a:r>
                      <a:endParaRPr lang="en-US" sz="800" b="0" i="0" u="none" strike="noStrike" spc="0" baseline="30000" noProof="0" dirty="0">
                        <a:solidFill>
                          <a:srgbClr val="2F2F2F"/>
                        </a:solidFill>
                        <a:latin typeface="Segoe Sans Text"/>
                      </a:endParaRP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noProof="0" dirty="0">
                          <a:solidFill>
                            <a:srgbClr val="2F2F2F"/>
                          </a:solidFill>
                          <a:latin typeface="Segoe Sans Text"/>
                          <a:ea typeface="+mn-ea"/>
                          <a:cs typeface="Segoe Sans Text"/>
                        </a:rPr>
                        <a:t>13-inch</a:t>
                      </a:r>
                      <a:r>
                        <a:rPr lang="en-US" sz="800" b="0" kern="1200" spc="0" baseline="30000" noProof="0" dirty="0">
                          <a:solidFill>
                            <a:srgbClr val="2F2F2F"/>
                          </a:solidFill>
                          <a:latin typeface="Segoe Sans Text"/>
                          <a:ea typeface="+mn-ea"/>
                          <a:cs typeface="Segoe Sans Text"/>
                        </a:rPr>
                        <a:t>2</a:t>
                      </a:r>
                      <a:r>
                        <a:rPr lang="en-US" sz="800" b="0" kern="1200" spc="0" noProof="0" dirty="0">
                          <a:solidFill>
                            <a:srgbClr val="2F2F2F"/>
                          </a:solidFill>
                          <a:latin typeface="Segoe Sans Text"/>
                          <a:ea typeface="+mn-ea"/>
                          <a:cs typeface="Segoe Sans Text"/>
                        </a:rPr>
                        <a:t> PixelSense™ Flow touchscreen with </a:t>
                      </a:r>
                      <a:br>
                        <a:rPr lang="en-US" sz="800" b="0" kern="1200" spc="0" noProof="0" dirty="0">
                          <a:solidFill>
                            <a:srgbClr val="2F2F2F"/>
                          </a:solidFill>
                          <a:latin typeface="Segoe Sans Text"/>
                          <a:ea typeface="+mn-ea"/>
                          <a:cs typeface="Segoe Sans Text"/>
                        </a:rPr>
                      </a:br>
                      <a:r>
                        <a:rPr lang="en-US" sz="800" b="0" kern="1200" spc="0" noProof="0" dirty="0">
                          <a:solidFill>
                            <a:srgbClr val="2F2F2F"/>
                          </a:solidFill>
                          <a:latin typeface="Segoe Sans Text"/>
                          <a:ea typeface="+mn-ea"/>
                          <a:cs typeface="Segoe Sans Text"/>
                        </a:rPr>
                        <a:t>adaptive color, adaptive contrast, and </a:t>
                      </a:r>
                      <a:r>
                        <a:rPr lang="en-US" sz="800" b="0" kern="1200" spc="0" dirty="0">
                          <a:solidFill>
                            <a:srgbClr val="2F2F2F"/>
                          </a:solidFill>
                          <a:latin typeface="Segoe Sans Text"/>
                          <a:ea typeface="+mn-ea"/>
                          <a:cs typeface="Segoe Sans Text"/>
                        </a:rPr>
                        <a:t>HDR support</a:t>
                      </a:r>
                      <a:r>
                        <a:rPr lang="en-US" sz="800" b="0" kern="1200" spc="0" baseline="30000" dirty="0">
                          <a:solidFill>
                            <a:srgbClr val="2F2F2F"/>
                          </a:solidFill>
                          <a:latin typeface="Segoe Sans Text"/>
                          <a:ea typeface="+mn-ea"/>
                          <a:cs typeface="Segoe Sans Text"/>
                        </a:rPr>
                        <a:t>5</a:t>
                      </a:r>
                      <a:endParaRPr lang="en-US" sz="800" b="0" kern="1200" spc="0" dirty="0">
                        <a:solidFill>
                          <a:srgbClr val="2F2F2F"/>
                        </a:solidFill>
                        <a:latin typeface="Segoe Sans Text"/>
                        <a:ea typeface="+mn-ea"/>
                        <a:cs typeface="Segoe Sans Text"/>
                      </a:endParaRP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Optional OLED display with 1:M contrast ratio</a:t>
                      </a: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i="0" u="none" strike="noStrike" spc="0" noProof="0" dirty="0">
                          <a:solidFill>
                            <a:srgbClr val="2F2F2F"/>
                          </a:solidFill>
                          <a:latin typeface="Segoe Sans Text"/>
                          <a:cs typeface="Segoe Sans Text"/>
                        </a:rPr>
                        <a:t>Compatible with Microsoft Pen Protocol (MPP) for consistent, responsive inking with Surface Slim Pen</a:t>
                      </a:r>
                      <a:r>
                        <a:rPr lang="en-US" sz="800" b="0" i="0" u="none" strike="noStrike" spc="0" baseline="30000" noProof="0" dirty="0">
                          <a:solidFill>
                            <a:srgbClr val="2F2F2F"/>
                          </a:solidFill>
                          <a:latin typeface="Segoe Sans Text"/>
                          <a:cs typeface="Segoe Sans Text"/>
                        </a:rPr>
                        <a:t>6</a:t>
                      </a:r>
                      <a:endParaRPr lang="en-US" sz="800" b="0" i="0" u="none" strike="noStrike" spc="0" baseline="30000" noProof="0" dirty="0">
                        <a:solidFill>
                          <a:srgbClr val="2F2F2F"/>
                        </a:solidFill>
                        <a:latin typeface="Segoe Sans Tex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spc="0" dirty="0">
                          <a:solidFill>
                            <a:srgbClr val="2F2F2F"/>
                          </a:solidFill>
                          <a:latin typeface="Segoe Sans Text"/>
                          <a:cs typeface="Segoe Sans Text"/>
                        </a:rPr>
                        <a:t>13.8-inch</a:t>
                      </a:r>
                      <a:r>
                        <a:rPr lang="en-US" sz="800" b="0" kern="1200" spc="0" baseline="30000" noProof="0" dirty="0">
                          <a:solidFill>
                            <a:srgbClr val="2F2F2F"/>
                          </a:solidFill>
                          <a:latin typeface="Segoe Sans Text"/>
                          <a:ea typeface="+mn-ea"/>
                          <a:cs typeface="Segoe Sans Text"/>
                        </a:rPr>
                        <a:t>2</a:t>
                      </a:r>
                      <a:r>
                        <a:rPr lang="en-US" sz="800" b="0" spc="0" dirty="0">
                          <a:solidFill>
                            <a:srgbClr val="2F2F2F"/>
                          </a:solidFill>
                          <a:latin typeface="Segoe Sans Text"/>
                          <a:cs typeface="Segoe Sans Text"/>
                        </a:rPr>
                        <a:t> P</a:t>
                      </a:r>
                      <a:r>
                        <a:rPr lang="en-US" sz="800" b="0" kern="1200" spc="0" noProof="0" dirty="0" err="1">
                          <a:solidFill>
                            <a:srgbClr val="2F2F2F"/>
                          </a:solidFill>
                          <a:latin typeface="Segoe Sans Text"/>
                          <a:ea typeface="+mn-ea"/>
                          <a:cs typeface="Segoe Sans Text"/>
                        </a:rPr>
                        <a:t>ixelSense</a:t>
                      </a:r>
                      <a:r>
                        <a:rPr lang="en-US" sz="800" b="0" kern="1200" spc="0" noProof="0" dirty="0">
                          <a:solidFill>
                            <a:srgbClr val="2F2F2F"/>
                          </a:solidFill>
                          <a:latin typeface="Segoe Sans Text"/>
                          <a:ea typeface="+mn-ea"/>
                          <a:cs typeface="Segoe Sans Text"/>
                        </a:rPr>
                        <a:t>™ Flow touchscreen with adaptive color and </a:t>
                      </a:r>
                      <a:r>
                        <a:rPr lang="en-US" sz="800" b="0" kern="1200" spc="0" dirty="0">
                          <a:solidFill>
                            <a:srgbClr val="2F2F2F"/>
                          </a:solidFill>
                          <a:latin typeface="Segoe Sans Text"/>
                          <a:ea typeface="+mn-ea"/>
                          <a:cs typeface="Segoe Sans Text"/>
                        </a:rPr>
                        <a:t>HDR support</a:t>
                      </a:r>
                      <a:r>
                        <a:rPr lang="en-US" sz="800" b="0" kern="1200" spc="0" baseline="30000" dirty="0">
                          <a:solidFill>
                            <a:srgbClr val="2F2F2F"/>
                          </a:solidFill>
                          <a:latin typeface="Segoe Sans Text"/>
                          <a:ea typeface="+mn-ea"/>
                          <a:cs typeface="Segoe Sans Text"/>
                        </a:rPr>
                        <a:t>5</a:t>
                      </a:r>
                      <a:endParaRPr lang="en-US" sz="800" b="0" kern="1200" spc="0" noProof="0" dirty="0">
                        <a:solidFill>
                          <a:srgbClr val="2F2F2F"/>
                        </a:solidFill>
                        <a:latin typeface="Segoe Sans Text"/>
                        <a:ea typeface="+mn-ea"/>
                        <a:cs typeface="Segoe Sans Text"/>
                      </a:endParaRP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noProof="0" dirty="0">
                          <a:solidFill>
                            <a:srgbClr val="2F2F2F"/>
                          </a:solidFill>
                          <a:latin typeface="Segoe Sans Text"/>
                          <a:ea typeface="+mn-ea"/>
                          <a:cs typeface="Segoe Sans Text"/>
                        </a:rPr>
                        <a:t>Anti-reflective technology</a:t>
                      </a: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305478"/>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Ports</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32742" rtl="0" eaLnBrk="1" latinLnBrk="0" hangingPunct="1">
                        <a:lnSpc>
                          <a:spcPct val="100000"/>
                        </a:lnSpc>
                        <a:spcAft>
                          <a:spcPts val="300"/>
                        </a:spcAft>
                        <a:buFont typeface="Arial" panose="020B0604020202020204" pitchFamily="34" charset="0"/>
                        <a:buNone/>
                      </a:pPr>
                      <a:r>
                        <a:rPr lang="en-US" sz="800" b="0" kern="1200" spc="0" dirty="0">
                          <a:solidFill>
                            <a:srgbClr val="2F2F2F"/>
                          </a:solidFill>
                          <a:latin typeface="Segoe Sans Text"/>
                          <a:ea typeface="+mn-ea"/>
                          <a:cs typeface="Segoe Sans Text"/>
                        </a:rPr>
                        <a:t>2 x USB-C</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with Thunderbolt™ 4 ports</a:t>
                      </a:r>
                    </a:p>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0" kern="1200" spc="0" dirty="0">
                          <a:solidFill>
                            <a:srgbClr val="2F2F2F"/>
                          </a:solidFill>
                          <a:latin typeface="Segoe Sans Text"/>
                          <a:ea typeface="+mn-ea"/>
                          <a:cs typeface="Segoe Sans Text"/>
                        </a:rPr>
                        <a:t>Supports a full laptop experience with </a:t>
                      </a:r>
                      <a:br>
                        <a:rPr lang="en-US" sz="800" b="0" kern="1200" spc="0" dirty="0">
                          <a:solidFill>
                            <a:srgbClr val="2F2F2F"/>
                          </a:solidFill>
                          <a:latin typeface="Segoe Sans Text"/>
                          <a:ea typeface="+mn-ea"/>
                          <a:cs typeface="Segoe Sans Text"/>
                        </a:rPr>
                      </a:br>
                      <a:r>
                        <a:rPr lang="en-US" sz="800" b="0" kern="1200" spc="0" dirty="0">
                          <a:solidFill>
                            <a:srgbClr val="2F2F2F"/>
                          </a:solidFill>
                          <a:latin typeface="Segoe Sans Text"/>
                          <a:ea typeface="+mn-ea"/>
                          <a:cs typeface="Segoe Sans Text"/>
                        </a:rPr>
                        <a:t>Surface Pro 13-inch Keyboard</a:t>
                      </a:r>
                      <a:r>
                        <a:rPr lang="en-US" sz="800" b="0" kern="1200" spc="0" baseline="30000" dirty="0">
                          <a:solidFill>
                            <a:srgbClr val="2F2F2F"/>
                          </a:solidFill>
                          <a:latin typeface="Segoe Sans Text"/>
                          <a:ea typeface="+mn-ea"/>
                          <a:cs typeface="Segoe Sans Text"/>
                        </a:rPr>
                        <a:t>7</a:t>
                      </a:r>
                    </a:p>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0" kern="1200" spc="0" dirty="0">
                          <a:solidFill>
                            <a:srgbClr val="2F2F2F"/>
                          </a:solidFill>
                          <a:latin typeface="Segoe Sans Text"/>
                          <a:ea typeface="+mn-ea"/>
                          <a:cs typeface="Segoe Sans Text"/>
                        </a:rPr>
                        <a:t>Connects up to two 4K monitors</a:t>
                      </a:r>
                      <a:r>
                        <a:rPr lang="en-US" sz="800" b="0" i="0" spc="0" baseline="30000" dirty="0">
                          <a:solidFill>
                            <a:srgbClr val="2F2F2F"/>
                          </a:solidFill>
                          <a:latin typeface="Segoe Sans Text"/>
                          <a:cs typeface="Segoe Sans Text"/>
                        </a:rPr>
                        <a:t>8</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2 x USB-C</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with USB4</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ports</a:t>
                      </a:r>
                    </a:p>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0" kern="1200" spc="0" dirty="0">
                          <a:solidFill>
                            <a:srgbClr val="2F2F2F"/>
                          </a:solidFill>
                          <a:latin typeface="Segoe Sans Text"/>
                          <a:ea typeface="+mn-ea"/>
                          <a:cs typeface="Segoe Sans Text"/>
                        </a:rPr>
                        <a:t>Supports a full laptop experience with </a:t>
                      </a:r>
                      <a:br>
                        <a:rPr lang="en-US" sz="800" b="0" kern="1200" spc="0" dirty="0">
                          <a:solidFill>
                            <a:srgbClr val="2F2F2F"/>
                          </a:solidFill>
                          <a:latin typeface="Segoe Sans Text"/>
                          <a:ea typeface="+mn-ea"/>
                          <a:cs typeface="Segoe Sans Text"/>
                        </a:rPr>
                      </a:br>
                      <a:r>
                        <a:rPr lang="en-US" sz="800" b="0" kern="1200" spc="0" dirty="0">
                          <a:solidFill>
                            <a:srgbClr val="2F2F2F"/>
                          </a:solidFill>
                          <a:latin typeface="Segoe Sans Text"/>
                          <a:ea typeface="+mn-ea"/>
                          <a:cs typeface="Segoe Sans Text"/>
                        </a:rPr>
                        <a:t>Surface Pro 13-inch Keyboard</a:t>
                      </a:r>
                      <a:r>
                        <a:rPr lang="en-US" sz="800" b="0" kern="1200" spc="0" baseline="30000" dirty="0">
                          <a:solidFill>
                            <a:srgbClr val="2F2F2F"/>
                          </a:solidFill>
                          <a:latin typeface="Segoe Sans Text"/>
                          <a:ea typeface="+mn-ea"/>
                          <a:cs typeface="Segoe Sans Text"/>
                        </a:rPr>
                        <a:t>7</a:t>
                      </a: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Connects up to three 4K monitors</a:t>
                      </a:r>
                      <a:r>
                        <a:rPr lang="en-US" sz="800" b="0" kern="1200" spc="0" baseline="30000" dirty="0">
                          <a:solidFill>
                            <a:srgbClr val="2F2F2F"/>
                          </a:solidFill>
                          <a:latin typeface="Segoe Sans Text"/>
                          <a:ea typeface="+mn-ea"/>
                          <a:cs typeface="Segoe Sans Text"/>
                        </a:rPr>
                        <a:t>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2 x USB-C</a:t>
                      </a:r>
                      <a:r>
                        <a:rPr lang="en-US" sz="800" b="0" kern="1200" spc="0" baseline="30000" dirty="0">
                          <a:solidFill>
                            <a:srgbClr val="2F2F2F"/>
                          </a:solidFill>
                          <a:latin typeface="Segoe Sans Text"/>
                          <a:ea typeface="+mn-ea"/>
                          <a:cs typeface="Segoe Sans Text"/>
                        </a:rPr>
                        <a:t>®</a:t>
                      </a:r>
                      <a:r>
                        <a:rPr lang="en-US" sz="800" b="0" kern="1200" spc="0" dirty="0">
                          <a:solidFill>
                            <a:srgbClr val="2F2F2F"/>
                          </a:solidFill>
                          <a:latin typeface="Segoe Sans Text"/>
                          <a:ea typeface="+mn-ea"/>
                          <a:cs typeface="Segoe Sans Text"/>
                        </a:rPr>
                        <a:t> with Thunderbolt™ 4 ports</a:t>
                      </a: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Connects up to two 4K monitors</a:t>
                      </a:r>
                      <a:r>
                        <a:rPr lang="en-US" sz="800" b="0" i="0" spc="0" baseline="30000" dirty="0">
                          <a:solidFill>
                            <a:srgbClr val="2F2F2F"/>
                          </a:solidFill>
                          <a:latin typeface="Segoe Sans Text"/>
                          <a:cs typeface="Segoe Sans Text"/>
                        </a:rPr>
                        <a:t>8</a:t>
                      </a: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134226"/>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Security</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kumimoji="0" lang="en-US" sz="800" b="0" i="0" u="none" strike="noStrike" kern="1200" cap="none" spc="0" normalizeH="0" baseline="0" noProof="0" dirty="0">
                          <a:ln>
                            <a:noFill/>
                          </a:ln>
                          <a:solidFill>
                            <a:srgbClr val="2F2F2F"/>
                          </a:solidFill>
                          <a:effectLst/>
                          <a:uLnTx/>
                          <a:uFillTx/>
                          <a:latin typeface="Segoe Sans Text"/>
                          <a:ea typeface="+mn-ea"/>
                          <a:cs typeface="Segoe Sans Text"/>
                        </a:rPr>
                        <a:t>TPM 2.0</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kumimoji="0" lang="en-US" sz="800" b="0" i="0" u="none" strike="noStrike" kern="1200" cap="none" spc="0" normalizeH="0" baseline="0" noProof="0">
                          <a:ln>
                            <a:noFill/>
                          </a:ln>
                          <a:solidFill>
                            <a:srgbClr val="2F2F2F"/>
                          </a:solidFill>
                          <a:effectLst/>
                          <a:uLnTx/>
                          <a:uFillTx/>
                          <a:latin typeface="Segoe Sans Text"/>
                          <a:ea typeface="+mn-ea"/>
                          <a:cs typeface="Segoe Sans Text"/>
                        </a:rPr>
                        <a:t>TPM 2.0</a:t>
                      </a: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a:solidFill>
                            <a:srgbClr val="2F2F2F"/>
                          </a:solidFill>
                          <a:latin typeface="Segoe Sans Text"/>
                          <a:ea typeface="+mn-ea"/>
                          <a:cs typeface="Segoe Sans Text"/>
                        </a:rPr>
                        <a:t>Microsoft Pluton</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a:solidFill>
                            <a:srgbClr val="2F2F2F"/>
                          </a:solidFill>
                          <a:latin typeface="Segoe Sans Text"/>
                          <a:ea typeface="+mn-ea"/>
                          <a:cs typeface="Segoe Sans Text"/>
                        </a:rPr>
                        <a:t>TPM 2.0</a:t>
                      </a: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a:solidFill>
                            <a:srgbClr val="2F2F2F"/>
                          </a:solidFill>
                          <a:latin typeface="Segoe Sans Text"/>
                          <a:ea typeface="+mn-ea"/>
                          <a:cs typeface="Segoe Sans Text"/>
                        </a:rPr>
                        <a:t>Microsoft Pluton</a:t>
                      </a: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188350"/>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Battery life</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spc="0" dirty="0">
                          <a:solidFill>
                            <a:srgbClr val="2F2F2F"/>
                          </a:solidFill>
                          <a:latin typeface="Segoe Sans Text"/>
                          <a:cs typeface="Segoe Sans Text"/>
                        </a:rPr>
                        <a:t>Up to 16 hours of battery life with typical device usage connected by cellular</a:t>
                      </a:r>
                      <a:r>
                        <a:rPr lang="en-US" sz="800" b="0" kern="1200" spc="0" baseline="30000" dirty="0">
                          <a:solidFill>
                            <a:srgbClr val="2F2F2F"/>
                          </a:solidFill>
                          <a:latin typeface="Segoe Sans Text"/>
                          <a:ea typeface="+mn-ea"/>
                          <a:cs typeface="Segoe Sans Text"/>
                        </a:rPr>
                        <a:t>9</a:t>
                      </a:r>
                      <a:endParaRPr lang="en-US" sz="800" b="0" spc="0" dirty="0">
                        <a:solidFill>
                          <a:srgbClr val="2F2F2F"/>
                        </a:solidFill>
                        <a:latin typeface="Segoe Sans Text" pitchFamily="2" charset="0"/>
                        <a:cs typeface="Segoe Sans Text" pitchFamily="2"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dirty="0">
                          <a:solidFill>
                            <a:srgbClr val="2F2F2F"/>
                          </a:solidFill>
                          <a:latin typeface="Segoe Sans Text"/>
                          <a:ea typeface="+mn-ea"/>
                          <a:cs typeface="Segoe Sans Text"/>
                        </a:rPr>
                        <a:t>Up to 9 hours of battery life with active web usage</a:t>
                      </a:r>
                      <a:r>
                        <a:rPr lang="en-US" sz="800" b="0" kern="1200" spc="0" baseline="30000" dirty="0">
                          <a:solidFill>
                            <a:srgbClr val="2F2F2F"/>
                          </a:solidFill>
                          <a:latin typeface="Segoe Sans Text"/>
                          <a:ea typeface="+mn-ea"/>
                          <a:cs typeface="Segoe Sans Text"/>
                        </a:rPr>
                        <a:t>9</a:t>
                      </a:r>
                      <a:endParaRPr lang="en-US" sz="800" b="0" kern="1200" spc="0" dirty="0">
                        <a:solidFill>
                          <a:srgbClr val="2F2F2F"/>
                        </a:solidFill>
                        <a:latin typeface="Segoe Sans Text"/>
                        <a:ea typeface="+mn-ea"/>
                        <a:cs typeface="Segoe Sans Tex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300"/>
                        </a:spcAft>
                        <a:buClrTx/>
                        <a:buSzTx/>
                        <a:buFont typeface="+mj-lt"/>
                        <a:buNone/>
                      </a:pPr>
                      <a:r>
                        <a:rPr lang="en-US" sz="800" b="0" kern="1200" spc="0" dirty="0">
                          <a:solidFill>
                            <a:srgbClr val="2F2F2F"/>
                          </a:solidFill>
                          <a:latin typeface="Segoe Sans Text"/>
                          <a:ea typeface="+mn-ea"/>
                          <a:cs typeface="Segoe Sans Text"/>
                        </a:rPr>
                        <a:t>Up to 12 hours of battery life with active web usage</a:t>
                      </a:r>
                      <a:r>
                        <a:rPr lang="en-US" sz="800" b="0" kern="1200" spc="0" baseline="30000" dirty="0">
                          <a:solidFill>
                            <a:srgbClr val="2F2F2F"/>
                          </a:solidFill>
                          <a:latin typeface="Segoe Sans Text"/>
                          <a:ea typeface="+mn-ea"/>
                          <a:cs typeface="Segoe Sans Text"/>
                        </a:rPr>
                        <a:t> </a:t>
                      </a:r>
                      <a:r>
                        <a:rPr lang="en-US" sz="800" b="0" kern="1200" spc="0" baseline="0" dirty="0">
                          <a:solidFill>
                            <a:srgbClr val="2F2F2F"/>
                          </a:solidFill>
                          <a:latin typeface="Segoe Sans Text"/>
                          <a:ea typeface="+mn-ea"/>
                          <a:cs typeface="Segoe Sans Text"/>
                        </a:rPr>
                        <a:t>and up to 20 hours of local video playback</a:t>
                      </a:r>
                      <a:r>
                        <a:rPr lang="en-US" sz="800" b="0" kern="1200" spc="0" baseline="30000" dirty="0">
                          <a:solidFill>
                            <a:srgbClr val="2F2F2F"/>
                          </a:solidFill>
                          <a:latin typeface="Segoe Sans Text"/>
                          <a:ea typeface="+mn-ea"/>
                          <a:cs typeface="Segoe Sans Text"/>
                        </a:rPr>
                        <a:t>9</a:t>
                      </a: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137474"/>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Fast charging</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spc="0">
                          <a:solidFill>
                            <a:srgbClr val="2F2F2F"/>
                          </a:solidFill>
                          <a:latin typeface="Segoe Sans Text"/>
                          <a:cs typeface="Segoe Sans Text"/>
                        </a:rPr>
                        <a:t>Supported with minimum 45W Surface power supply via Surface Connect or USB Type-C</a:t>
                      </a:r>
                      <a:r>
                        <a:rPr lang="en-US" sz="800" b="0" spc="0" baseline="30000">
                          <a:solidFill>
                            <a:srgbClr val="2F2F2F"/>
                          </a:solidFill>
                          <a:latin typeface="Segoe Sans Text"/>
                          <a:cs typeface="Segoe Sans Text"/>
                        </a:rPr>
                        <a:t>®</a:t>
                      </a:r>
                      <a:r>
                        <a:rPr lang="en-US" sz="800" b="0" spc="0">
                          <a:solidFill>
                            <a:srgbClr val="2F2F2F"/>
                          </a:solidFill>
                          <a:latin typeface="Segoe Sans Text"/>
                          <a:cs typeface="Segoe Sans Text"/>
                        </a:rPr>
                        <a:t> PD charger</a:t>
                      </a:r>
                      <a:r>
                        <a:rPr lang="en-US" sz="800" b="0" kern="1200" spc="0" baseline="30000">
                          <a:solidFill>
                            <a:srgbClr val="2F2F2F"/>
                          </a:solidFill>
                          <a:latin typeface="Segoe Sans Text"/>
                          <a:ea typeface="+mn-ea"/>
                          <a:cs typeface="Segoe Sans Text"/>
                        </a:rPr>
                        <a:t>10</a:t>
                      </a:r>
                      <a:endParaRPr lang="en-US" sz="800" b="0" i="0" u="none" strike="noStrike" kern="1200" spc="0" baseline="30000">
                        <a:solidFill>
                          <a:srgbClr val="2F2F2F"/>
                        </a:solidFill>
                        <a:latin typeface="Segoe Sans Text"/>
                        <a:ea typeface="+mn-ea"/>
                        <a:cs typeface="Segoe Sans Text"/>
                      </a:endParaRP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spc="0">
                          <a:solidFill>
                            <a:srgbClr val="2F2F2F"/>
                          </a:solidFill>
                          <a:latin typeface="Segoe Sans Text"/>
                          <a:cs typeface="Segoe Sans Text"/>
                        </a:rPr>
                        <a:t>Supported with minimum 65W Surface power supply via Surface Connect or 60W USB Type-C</a:t>
                      </a:r>
                      <a:r>
                        <a:rPr lang="en-US" sz="800" b="0" spc="0" baseline="30000">
                          <a:solidFill>
                            <a:srgbClr val="2F2F2F"/>
                          </a:solidFill>
                          <a:latin typeface="Segoe Sans Text"/>
                          <a:cs typeface="Segoe Sans Text"/>
                        </a:rPr>
                        <a:t>®</a:t>
                      </a:r>
                      <a:r>
                        <a:rPr lang="en-US" sz="800" b="0" spc="0">
                          <a:solidFill>
                            <a:srgbClr val="2F2F2F"/>
                          </a:solidFill>
                          <a:latin typeface="Segoe Sans Text"/>
                          <a:cs typeface="Segoe Sans Text"/>
                        </a:rPr>
                        <a:t> PD charger</a:t>
                      </a:r>
                      <a:r>
                        <a:rPr lang="en-US" sz="800" b="0" kern="1200" spc="0" baseline="30000">
                          <a:solidFill>
                            <a:srgbClr val="2F2F2F"/>
                          </a:solidFill>
                          <a:latin typeface="Segoe Sans Text"/>
                          <a:ea typeface="+mn-ea"/>
                          <a:cs typeface="Segoe Sans Text"/>
                        </a:rPr>
                        <a:t>10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a:solidFill>
                            <a:srgbClr val="2F2F2F"/>
                          </a:solidFill>
                          <a:latin typeface="Segoe Sans Text"/>
                          <a:ea typeface="+mn-ea"/>
                          <a:cs typeface="Segoe Sans Text"/>
                        </a:rPr>
                        <a:t>Supported with minimum 65W Surface power supply </a:t>
                      </a:r>
                      <a:r>
                        <a:rPr lang="en-US" sz="800" b="0" spc="0">
                          <a:solidFill>
                            <a:srgbClr val="2F2F2F"/>
                          </a:solidFill>
                          <a:latin typeface="Segoe Sans Text"/>
                          <a:cs typeface="Segoe Sans Text"/>
                        </a:rPr>
                        <a:t>via Surface Connect or 60W USB Type-C</a:t>
                      </a:r>
                      <a:r>
                        <a:rPr lang="en-US" sz="800" b="0" spc="0" baseline="30000">
                          <a:solidFill>
                            <a:srgbClr val="2F2F2F"/>
                          </a:solidFill>
                          <a:latin typeface="Segoe Sans Text"/>
                          <a:cs typeface="Segoe Sans Text"/>
                        </a:rPr>
                        <a:t>®</a:t>
                      </a:r>
                      <a:r>
                        <a:rPr lang="en-US" sz="800" b="0" spc="0">
                          <a:solidFill>
                            <a:srgbClr val="2F2F2F"/>
                          </a:solidFill>
                          <a:latin typeface="Segoe Sans Text"/>
                          <a:cs typeface="Segoe Sans Text"/>
                        </a:rPr>
                        <a:t> PD charger</a:t>
                      </a:r>
                      <a:r>
                        <a:rPr lang="en-US" sz="800" b="0" kern="1200" spc="0" baseline="30000">
                          <a:solidFill>
                            <a:srgbClr val="2F2F2F"/>
                          </a:solidFill>
                          <a:latin typeface="Segoe Sans Text"/>
                          <a:ea typeface="+mn-ea"/>
                          <a:cs typeface="Segoe Sans Text"/>
                        </a:rPr>
                        <a:t>10</a:t>
                      </a:r>
                      <a:endParaRPr lang="en-US" sz="800" b="0" spc="0" baseline="30000">
                        <a:solidFill>
                          <a:srgbClr val="2F2F2F"/>
                        </a:solidFill>
                        <a:latin typeface="Segoe Sans Text"/>
                        <a:cs typeface="Segoe Sans Text"/>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130729"/>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Cameras</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kumimoji="0" lang="en-US" sz="800" b="0" i="0" u="none" strike="noStrike" kern="1200" cap="none" spc="0" normalizeH="0" baseline="0" noProof="0">
                          <a:ln>
                            <a:noFill/>
                          </a:ln>
                          <a:solidFill>
                            <a:srgbClr val="2F2F2F"/>
                          </a:solidFill>
                          <a:effectLst/>
                          <a:uLnTx/>
                          <a:uFillTx/>
                          <a:latin typeface="Segoe Sans Text"/>
                          <a:ea typeface="+mn-ea"/>
                          <a:cs typeface="Segoe Sans Text"/>
                        </a:rPr>
                        <a:t>1440p Quad HD front-facing camera supporting Windows Hello facial authentication and ultrawide field of view</a:t>
                      </a:r>
                      <a:endParaRPr kumimoji="0" lang="en-US" sz="800" b="0" i="0" u="none" strike="noStrike" kern="1200" cap="none" spc="0" normalizeH="0" baseline="30000" noProof="0">
                        <a:ln>
                          <a:noFill/>
                        </a:ln>
                        <a:solidFill>
                          <a:srgbClr val="2F2F2F"/>
                        </a:solidFill>
                        <a:effectLst/>
                        <a:uLnTx/>
                        <a:uFillTx/>
                        <a:latin typeface="Segoe Sans Text"/>
                        <a:ea typeface="+mn-ea"/>
                        <a:cs typeface="Segoe Sans Text"/>
                      </a:endParaRP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a:solidFill>
                            <a:srgbClr val="2F2F2F"/>
                          </a:solidFill>
                          <a:latin typeface="Segoe Sans Text"/>
                          <a:ea typeface="+mn-ea"/>
                          <a:cs typeface="Segoe Sans Text"/>
                        </a:rPr>
                        <a:t>10.5 MP Ultra HD rear-facing camera</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mj-lt"/>
                        <a:buNone/>
                        <a:tabLst/>
                        <a:defRPr/>
                      </a:pPr>
                      <a:r>
                        <a:rPr kumimoji="0" lang="en-US" sz="800" b="0" i="0" u="none" strike="noStrike" kern="1200" cap="none" spc="0" normalizeH="0" baseline="0" noProof="0">
                          <a:ln>
                            <a:noFill/>
                          </a:ln>
                          <a:solidFill>
                            <a:srgbClr val="2F2F2F"/>
                          </a:solidFill>
                          <a:effectLst/>
                          <a:uLnTx/>
                          <a:uFillTx/>
                          <a:latin typeface="Segoe Sans Text"/>
                          <a:ea typeface="+mn-ea"/>
                          <a:cs typeface="Segoe Sans Text"/>
                        </a:rPr>
                        <a:t>1440p Quad HD front-facing camera supporting Windows Hello facial authentication and ultrawide field of view</a:t>
                      </a:r>
                      <a:endParaRPr kumimoji="0" lang="en-US" sz="800" b="0" i="0" u="none" strike="noStrike" kern="1200" cap="none" spc="0" normalizeH="0" baseline="30000" noProof="0">
                        <a:ln>
                          <a:noFill/>
                        </a:ln>
                        <a:solidFill>
                          <a:srgbClr val="2F2F2F"/>
                        </a:solidFill>
                        <a:effectLst/>
                        <a:uLnTx/>
                        <a:uFillTx/>
                        <a:latin typeface="Segoe Sans Text"/>
                        <a:ea typeface="+mn-ea"/>
                        <a:cs typeface="Segoe Sans Text"/>
                      </a:endParaRPr>
                    </a:p>
                    <a:p>
                      <a:pPr marL="0" marR="0" lvl="0" indent="0" algn="l" defTabSz="932742" rtl="0" eaLnBrk="1" fontAlgn="auto" latinLnBrk="0" hangingPunct="1">
                        <a:lnSpc>
                          <a:spcPct val="100000"/>
                        </a:lnSpc>
                        <a:spcBef>
                          <a:spcPts val="0"/>
                        </a:spcBef>
                        <a:spcAft>
                          <a:spcPts val="300"/>
                        </a:spcAft>
                        <a:buClrTx/>
                        <a:buSzTx/>
                        <a:buFont typeface="+mj-lt"/>
                        <a:buNone/>
                        <a:tabLst/>
                        <a:defRPr/>
                      </a:pPr>
                      <a:r>
                        <a:rPr lang="en-US" sz="800" b="0" kern="1200" spc="0">
                          <a:solidFill>
                            <a:srgbClr val="2F2F2F"/>
                          </a:solidFill>
                          <a:latin typeface="Segoe Sans Text"/>
                          <a:ea typeface="+mn-ea"/>
                          <a:cs typeface="Segoe Sans Text"/>
                        </a:rPr>
                        <a:t>10 MP Ultra HD rear-facing camera</a:t>
                      </a:r>
                      <a:endParaRPr lang="en-US" sz="800" b="0" kern="1200" spc="0" baseline="30000">
                        <a:solidFill>
                          <a:srgbClr val="2F2F2F"/>
                        </a:solidFill>
                        <a:latin typeface="Segoe Sans Text"/>
                        <a:ea typeface="+mn-ea"/>
                        <a:cs typeface="Segoe Sans Tex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2F2F2F"/>
                          </a:solidFill>
                          <a:effectLst/>
                          <a:uLnTx/>
                          <a:uFillTx/>
                          <a:latin typeface="Segoe Sans Text"/>
                          <a:ea typeface="+mn-ea"/>
                          <a:cs typeface="Segoe Sans Text"/>
                        </a:rPr>
                        <a:t>1080p Full HD front-facing camera supporting Windows Hello facial authentication </a:t>
                      </a:r>
                      <a:endParaRPr kumimoji="0" lang="en-US" sz="800" b="0" i="0" u="none" strike="noStrike" kern="1200" cap="none" spc="0" normalizeH="0" baseline="30000" noProof="0">
                        <a:ln>
                          <a:noFill/>
                        </a:ln>
                        <a:solidFill>
                          <a:srgbClr val="2F2F2F"/>
                        </a:solidFill>
                        <a:effectLst/>
                        <a:uLnTx/>
                        <a:uFillTx/>
                        <a:latin typeface="Segoe Sans Text"/>
                        <a:ea typeface="+mn-ea"/>
                        <a:cs typeface="Segoe Sans Text"/>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981110"/>
                  </a:ext>
                </a:extLst>
              </a:tr>
              <a:tr h="0">
                <a:tc>
                  <a:txBody>
                    <a:bodyPr/>
                    <a:lstStyle/>
                    <a:p>
                      <a:pPr marL="0" indent="0">
                        <a:lnSpc>
                          <a:spcPct val="100000"/>
                        </a:lnSpc>
                        <a:spcAft>
                          <a:spcPts val="300"/>
                        </a:spcAft>
                        <a:buFont typeface="+mj-lt"/>
                        <a:buNone/>
                      </a:pPr>
                      <a:r>
                        <a:rPr lang="en-US" sz="800" b="0">
                          <a:solidFill>
                            <a:srgbClr val="2F2F2F"/>
                          </a:solidFill>
                          <a:latin typeface="Segoe Sans Text Semibold"/>
                          <a:cs typeface="Segoe Sans Text Semibold"/>
                        </a:rPr>
                        <a:t>Storage</a:t>
                      </a:r>
                    </a:p>
                  </a:txBody>
                  <a:tcPr marL="0" marR="0" anchor="ctr">
                    <a:lnL w="12700" cmpd="sng">
                      <a:noFill/>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Arial"/>
                        <a:buNone/>
                        <a:tabLst/>
                        <a:defRPr/>
                      </a:pPr>
                      <a:r>
                        <a:rPr lang="en-US" sz="800" b="0" spc="0">
                          <a:solidFill>
                            <a:srgbClr val="2F2F2F"/>
                          </a:solidFill>
                          <a:latin typeface="Segoe Sans Text"/>
                          <a:cs typeface="Segoe Sans Text"/>
                        </a:rPr>
                        <a:t>Up to 64GB of RAM </a:t>
                      </a:r>
                    </a:p>
                    <a:p>
                      <a:pPr marL="0" marR="0" lvl="0" indent="0" algn="l" defTabSz="932742" rtl="0" eaLnBrk="1" fontAlgn="auto" latinLnBrk="0" hangingPunct="1">
                        <a:lnSpc>
                          <a:spcPct val="100000"/>
                        </a:lnSpc>
                        <a:spcBef>
                          <a:spcPts val="0"/>
                        </a:spcBef>
                        <a:spcAft>
                          <a:spcPts val="300"/>
                        </a:spcAft>
                        <a:buClrTx/>
                        <a:buSzTx/>
                        <a:buFont typeface="Arial"/>
                        <a:buNone/>
                        <a:tabLst/>
                        <a:defRPr/>
                      </a:pPr>
                      <a:r>
                        <a:rPr lang="en-US" sz="800" b="0" spc="0">
                          <a:solidFill>
                            <a:srgbClr val="2F2F2F"/>
                          </a:solidFill>
                          <a:latin typeface="Segoe Sans Text"/>
                          <a:cs typeface="Segoe Sans Text"/>
                        </a:rPr>
                        <a:t>Up to 1TB </a:t>
                      </a:r>
                      <a:r>
                        <a:rPr kumimoji="0" lang="en-US" sz="800" b="0" i="0" u="none" strike="noStrike" kern="1200" cap="none" spc="0" normalizeH="0" baseline="0" noProof="0">
                          <a:ln>
                            <a:noFill/>
                          </a:ln>
                          <a:solidFill>
                            <a:srgbClr val="2F2F2F"/>
                          </a:solidFill>
                          <a:effectLst/>
                          <a:uLnTx/>
                          <a:uFillTx/>
                          <a:latin typeface="Segoe Sans Text"/>
                          <a:ea typeface="+mn-ea"/>
                          <a:cs typeface="Segoe Sans Text"/>
                        </a:rPr>
                        <a:t>storage</a:t>
                      </a:r>
                      <a:r>
                        <a:rPr kumimoji="0" lang="en-US" sz="800" b="0" i="0" u="none" strike="noStrike" kern="1200" cap="none" spc="0" normalizeH="0" baseline="30000" noProof="0">
                          <a:ln>
                            <a:noFill/>
                          </a:ln>
                          <a:solidFill>
                            <a:srgbClr val="2F2F2F"/>
                          </a:solidFill>
                          <a:effectLst/>
                          <a:uLnTx/>
                          <a:uFillTx/>
                          <a:latin typeface="Segoe Sans Text"/>
                          <a:ea typeface="+mn-ea"/>
                          <a:cs typeface="Segoe Sans Text"/>
                        </a:rPr>
                        <a:t>16</a:t>
                      </a:r>
                      <a:endParaRPr lang="en-US" sz="800" b="0" spc="0" baseline="30000">
                        <a:solidFill>
                          <a:srgbClr val="2F2F2F"/>
                        </a:solidFill>
                        <a:latin typeface="Segoe Sans Text" pitchFamily="2" charset="0"/>
                        <a:cs typeface="Segoe Sans Text" pitchFamily="2"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2F2F2F"/>
                          </a:solidFill>
                          <a:effectLst/>
                          <a:uLnTx/>
                          <a:uFillTx/>
                          <a:latin typeface="Segoe Sans Text"/>
                          <a:ea typeface="+mn-ea"/>
                          <a:cs typeface="Segoe Sans Text"/>
                        </a:rPr>
                        <a:t>Up to 16GB of RAM </a:t>
                      </a:r>
                    </a:p>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2F2F2F"/>
                          </a:solidFill>
                          <a:effectLst/>
                          <a:uLnTx/>
                          <a:uFillTx/>
                          <a:latin typeface="Segoe Sans Text"/>
                          <a:ea typeface="+mn-ea"/>
                          <a:cs typeface="Segoe Sans Text"/>
                        </a:rPr>
                        <a:t>Up to 512GB storage</a:t>
                      </a:r>
                      <a:r>
                        <a:rPr kumimoji="0" lang="en-US" sz="800" b="0" i="0" u="none" strike="noStrike" kern="1200" cap="none" spc="0" normalizeH="0" baseline="30000" noProof="0">
                          <a:ln>
                            <a:noFill/>
                          </a:ln>
                          <a:solidFill>
                            <a:srgbClr val="2F2F2F"/>
                          </a:solidFill>
                          <a:effectLst/>
                          <a:uLnTx/>
                          <a:uFillTx/>
                          <a:latin typeface="Segoe Sans Text"/>
                          <a:ea typeface="+mn-ea"/>
                          <a:cs typeface="Segoe Sans Text"/>
                        </a:rPr>
                        <a:t>16</a:t>
                      </a:r>
                      <a:endParaRPr kumimoji="0" lang="en-US" sz="850" b="0" i="0" u="none" strike="noStrike" kern="1200" cap="none" spc="0" normalizeH="0" baseline="0" noProof="0">
                        <a:ln>
                          <a:noFill/>
                        </a:ln>
                        <a:solidFill>
                          <a:srgbClr val="2F2F2F"/>
                        </a:solidFill>
                        <a:effectLst/>
                        <a:uLnTx/>
                        <a:uFillTx/>
                        <a:latin typeface="Segoe Sans Text Semibold"/>
                        <a:ea typeface="+mn-ea"/>
                        <a:cs typeface="Segoe Sans Text Semibold"/>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F2F2F"/>
                          </a:solidFill>
                          <a:effectLst/>
                          <a:uLnTx/>
                          <a:uFillTx/>
                          <a:latin typeface="Segoe Sans Text"/>
                          <a:ea typeface="+mn-ea"/>
                          <a:cs typeface="Segoe Sans Text"/>
                        </a:rPr>
                        <a:t>Up to 32GB of RAM </a:t>
                      </a:r>
                    </a:p>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F2F2F"/>
                          </a:solidFill>
                          <a:effectLst/>
                          <a:uLnTx/>
                          <a:uFillTx/>
                          <a:latin typeface="Segoe Sans Text"/>
                          <a:ea typeface="+mn-ea"/>
                          <a:cs typeface="Segoe Sans Text"/>
                        </a:rPr>
                        <a:t>Up to 1TB storage</a:t>
                      </a:r>
                      <a:r>
                        <a:rPr kumimoji="0" lang="en-US" sz="800" b="0" i="0" u="none" strike="noStrike" kern="1200" cap="none" spc="0" normalizeH="0" baseline="30000" noProof="0" dirty="0">
                          <a:ln>
                            <a:noFill/>
                          </a:ln>
                          <a:solidFill>
                            <a:srgbClr val="2F2F2F"/>
                          </a:solidFill>
                          <a:effectLst/>
                          <a:uLnTx/>
                          <a:uFillTx/>
                          <a:latin typeface="Segoe Sans Text"/>
                          <a:ea typeface="+mn-ea"/>
                          <a:cs typeface="Segoe Sans Text"/>
                        </a:rPr>
                        <a:t>16</a:t>
                      </a:r>
                      <a:endParaRPr kumimoji="0" lang="en-US" sz="850" b="0" i="0" u="none" strike="noStrike" kern="1200" cap="none" spc="0" normalizeH="0" baseline="0" noProof="0" dirty="0">
                        <a:ln>
                          <a:noFill/>
                        </a:ln>
                        <a:solidFill>
                          <a:srgbClr val="2F2F2F"/>
                        </a:solidFill>
                        <a:effectLst/>
                        <a:uLnTx/>
                        <a:uFillTx/>
                        <a:latin typeface="Segoe Sans Text"/>
                        <a:ea typeface="+mn-ea"/>
                        <a:cs typeface="Segoe Sans Text"/>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2632884"/>
                  </a:ext>
                </a:extLst>
              </a:tr>
            </a:tbl>
          </a:graphicData>
        </a:graphic>
      </p:graphicFrame>
      <p:sp>
        <p:nvSpPr>
          <p:cNvPr id="15" name="object 19">
            <a:extLst>
              <a:ext uri="{FF2B5EF4-FFF2-40B4-BE49-F238E27FC236}">
                <a16:creationId xmlns:a16="http://schemas.microsoft.com/office/drawing/2014/main" id="{F46675AF-5C6B-D382-008E-A3244FC58EAF}"/>
              </a:ext>
            </a:extLst>
          </p:cNvPr>
          <p:cNvSpPr txBox="1">
            <a:spLocks noGrp="1" noRot="1" noMove="1" noResize="1" noEditPoints="1" noAdjustHandles="1" noChangeArrowheads="1" noChangeShapeType="1"/>
          </p:cNvSpPr>
          <p:nvPr/>
        </p:nvSpPr>
        <p:spPr>
          <a:xfrm>
            <a:off x="584201" y="5965657"/>
            <a:ext cx="10332720" cy="791019"/>
          </a:xfrm>
          <a:prstGeom prst="rect">
            <a:avLst/>
          </a:prstGeom>
        </p:spPr>
        <p:txBody>
          <a:bodyPr vert="horz" wrap="square" lIns="0" tIns="12700" rIns="0" bIns="0" rtlCol="0" anchor="b">
            <a:noAutofit/>
          </a:bodyPr>
          <a:lstStyle/>
          <a:p>
            <a:pPr lvl="0">
              <a:tabLst>
                <a:tab pos="756920" algn="l"/>
              </a:tabLst>
              <a:defRPr/>
            </a:pPr>
            <a:r>
              <a:rPr lang="en-US" sz="450" kern="0" baseline="30000" dirty="0">
                <a:solidFill>
                  <a:srgbClr val="2F2F2F"/>
                </a:solidFill>
                <a:latin typeface="Segoe Sans Small" pitchFamily="2" charset="0"/>
                <a:cs typeface="Segoe Sans Small" pitchFamily="2" charset="0"/>
              </a:rPr>
              <a:t>1</a:t>
            </a:r>
            <a:r>
              <a:rPr lang="en-US" sz="450" kern="0" dirty="0">
                <a:solidFill>
                  <a:srgbClr val="2F2F2F"/>
                </a:solidFill>
                <a:latin typeface="Segoe Sans Small" pitchFamily="2" charset="0"/>
                <a:cs typeface="Segoe Sans Small" pitchFamily="2" charset="0"/>
              </a:rPr>
              <a:t>5G not available in all areas; compatibility and performance depend on carrier network, plan and other factors. See carrier for details and pricing. </a:t>
            </a:r>
            <a:r>
              <a:rPr lang="en-US" sz="450" baseline="30000" dirty="0">
                <a:solidFill>
                  <a:srgbClr val="2F2F2F"/>
                </a:solidFill>
                <a:latin typeface="Segoe Sans Small" pitchFamily="2" charset="0"/>
                <a:cs typeface="Segoe Sans Small" pitchFamily="2" charset="0"/>
              </a:rPr>
              <a:t>2</a:t>
            </a:r>
            <a:r>
              <a:rPr lang="en-US" sz="450" dirty="0">
                <a:solidFill>
                  <a:srgbClr val="2F2F2F"/>
                </a:solidFill>
                <a:latin typeface="Segoe Sans Small" pitchFamily="2" charset="0"/>
                <a:cs typeface="Segoe Sans Small" pitchFamily="2" charset="0"/>
              </a:rPr>
              <a:t>Display has rounded corners within a standard rectangle. Size is measured diagonally as a standard rectangular shape (actual viewable area is less). </a:t>
            </a:r>
            <a:r>
              <a:rPr lang="en-US" sz="450" kern="0" baseline="30000" dirty="0">
                <a:solidFill>
                  <a:srgbClr val="2F2F2F"/>
                </a:solidFill>
                <a:latin typeface="Segoe Sans Small" pitchFamily="2" charset="0"/>
                <a:ea typeface="Times New Roman" panose="02020603050405020304" pitchFamily="18" charset="0"/>
                <a:cs typeface="Segoe Sans Small" pitchFamily="2" charset="0"/>
              </a:rPr>
              <a:t>3</a:t>
            </a:r>
            <a:r>
              <a:rPr lang="en-US" sz="450" kern="0" dirty="0">
                <a:solidFill>
                  <a:srgbClr val="2F2F2F"/>
                </a:solidFill>
                <a:latin typeface="Segoe Sans Small" pitchFamily="2" charset="0"/>
                <a:ea typeface="Times New Roman" panose="02020603050405020304" pitchFamily="18" charset="0"/>
                <a:cs typeface="Segoe Sans Small" pitchFamily="2" charset="0"/>
              </a:rPr>
              <a:t>eSIM support may vary by carrier. </a:t>
            </a:r>
            <a:r>
              <a:rPr lang="en-US" sz="450" baseline="30000" dirty="0">
                <a:solidFill>
                  <a:srgbClr val="2F2F2F"/>
                </a:solidFill>
                <a:latin typeface="Segoe Sans Small" pitchFamily="2" charset="0"/>
                <a:cs typeface="Segoe Sans Small" pitchFamily="2" charset="0"/>
              </a:rPr>
              <a:t>4</a:t>
            </a:r>
            <a:r>
              <a:rPr lang="en-US" sz="450" dirty="0">
                <a:solidFill>
                  <a:srgbClr val="2F2F2F"/>
                </a:solidFill>
                <a:latin typeface="Segoe Sans Small" pitchFamily="2" charset="0"/>
                <a:cs typeface="Segoe Sans Small" pitchFamily="2" charset="0"/>
              </a:rPr>
              <a:t>6GHz band not available in all regions. </a:t>
            </a:r>
            <a:r>
              <a:rPr lang="en-US" sz="450" baseline="30000" dirty="0">
                <a:solidFill>
                  <a:srgbClr val="2F2F2F"/>
                </a:solidFill>
                <a:latin typeface="Segoe Sans Small" pitchFamily="2" charset="0"/>
                <a:cs typeface="Segoe Sans Small" pitchFamily="2" charset="0"/>
              </a:rPr>
              <a:t>5</a:t>
            </a:r>
            <a:r>
              <a:rPr lang="en-US" sz="450" dirty="0">
                <a:solidFill>
                  <a:srgbClr val="2F2F2F"/>
                </a:solidFill>
                <a:latin typeface="Segoe Sans Small" pitchFamily="2" charset="0"/>
                <a:cs typeface="Segoe Sans Small" pitchFamily="2" charset="0"/>
              </a:rPr>
              <a:t>HDR requires HDR content and enabling HDR in device settings. </a:t>
            </a:r>
            <a:r>
              <a:rPr lang="en-US" sz="450" baseline="30000" dirty="0">
                <a:solidFill>
                  <a:srgbClr val="2F2F2F"/>
                </a:solidFill>
                <a:latin typeface="Segoe Sans Small" pitchFamily="2" charset="0"/>
                <a:cs typeface="Segoe Sans Small" pitchFamily="2" charset="0"/>
              </a:rPr>
              <a:t>6</a:t>
            </a:r>
            <a:r>
              <a:rPr lang="en-US" sz="450" dirty="0">
                <a:solidFill>
                  <a:srgbClr val="2F2F2F"/>
                </a:solidFill>
                <a:latin typeface="Segoe Sans Small" pitchFamily="2" charset="0"/>
                <a:cs typeface="Segoe Sans Small" pitchFamily="2" charset="0"/>
              </a:rPr>
              <a:t>Surface Slim Pen sold separately. Software license required for some features. </a:t>
            </a:r>
            <a:r>
              <a:rPr lang="en-US" sz="450" baseline="30000" dirty="0">
                <a:solidFill>
                  <a:srgbClr val="2F2F2F"/>
                </a:solidFill>
                <a:latin typeface="Segoe Sans Small" pitchFamily="2" charset="0"/>
                <a:cs typeface="Segoe Sans Small" pitchFamily="2" charset="0"/>
              </a:rPr>
              <a:t>7</a:t>
            </a:r>
            <a:r>
              <a:rPr lang="en-US" sz="450" dirty="0">
                <a:solidFill>
                  <a:srgbClr val="2F2F2F"/>
                </a:solidFill>
                <a:latin typeface="Segoe Sans Small" pitchFamily="2" charset="0"/>
                <a:cs typeface="Segoe Sans Small" pitchFamily="2" charset="0"/>
              </a:rPr>
              <a:t>Surface Pro 13-inch Keyboards sold separately. </a:t>
            </a:r>
            <a:r>
              <a:rPr lang="en-US" sz="450" baseline="30000" dirty="0">
                <a:solidFill>
                  <a:srgbClr val="2F2F2F"/>
                </a:solidFill>
                <a:latin typeface="Segoe Sans Small" pitchFamily="2" charset="0"/>
                <a:cs typeface="Segoe Sans Small" pitchFamily="2" charset="0"/>
              </a:rPr>
              <a:t>8</a:t>
            </a:r>
            <a:r>
              <a:rPr lang="en-US" sz="450" dirty="0">
                <a:solidFill>
                  <a:srgbClr val="2F2F2F"/>
                </a:solidFill>
                <a:latin typeface="Segoe Sans Small" pitchFamily="2" charset="0"/>
                <a:cs typeface="Segoe Sans Small" pitchFamily="2" charset="0"/>
              </a:rPr>
              <a:t>With compatible docks. </a:t>
            </a:r>
            <a:r>
              <a:rPr lang="en-US" sz="450" kern="0" baseline="30000" dirty="0">
                <a:solidFill>
                  <a:srgbClr val="2F2F2F"/>
                </a:solidFill>
                <a:latin typeface="Segoe Sans Small" pitchFamily="2" charset="0"/>
                <a:ea typeface="Times New Roman" panose="02020603050405020304" pitchFamily="18" charset="0"/>
                <a:cs typeface="Segoe Sans Small" pitchFamily="2" charset="0"/>
              </a:rPr>
              <a:t>9</a:t>
            </a:r>
            <a:r>
              <a:rPr lang="en-US" sz="450" kern="0" dirty="0">
                <a:solidFill>
                  <a:srgbClr val="2F2F2F"/>
                </a:solidFill>
                <a:latin typeface="Segoe Sans Small" pitchFamily="2" charset="0"/>
                <a:ea typeface="Times New Roman" panose="02020603050405020304" pitchFamily="18" charset="0"/>
                <a:cs typeface="Segoe Sans Small" pitchFamily="2" charset="0"/>
              </a:rPr>
              <a:t>Battery life varies significantly based on usage, network and feature configuration, signal strength, settings, and other factors. See </a:t>
            </a:r>
            <a:r>
              <a:rPr lang="en-US" sz="450" dirty="0">
                <a:solidFill>
                  <a:srgbClr val="0078D4"/>
                </a:solidFill>
                <a:latin typeface="Segoe Sans Small" pitchFamily="2" charset="0"/>
                <a:cs typeface="Segoe Sans Small" pitchFamily="2" charset="0"/>
                <a:hlinkClick r:id="rId7">
                  <a:extLst>
                    <a:ext uri="{A12FA001-AC4F-418D-AE19-62706E023703}">
                      <ahyp:hlinkClr xmlns:ahyp="http://schemas.microsoft.com/office/drawing/2018/hyperlinkcolor" val="tx"/>
                    </a:ext>
                  </a:extLst>
                </a:hlinkClick>
              </a:rPr>
              <a:t>aka.ms/</a:t>
            </a:r>
            <a:r>
              <a:rPr lang="en-US" sz="450" dirty="0" err="1">
                <a:solidFill>
                  <a:srgbClr val="0078D4"/>
                </a:solidFill>
                <a:latin typeface="Segoe Sans Small" pitchFamily="2" charset="0"/>
                <a:cs typeface="Segoe Sans Small" pitchFamily="2" charset="0"/>
                <a:hlinkClick r:id="rId7">
                  <a:extLst>
                    <a:ext uri="{A12FA001-AC4F-418D-AE19-62706E023703}">
                      <ahyp:hlinkClr xmlns:ahyp="http://schemas.microsoft.com/office/drawing/2018/hyperlinkcolor" val="tx"/>
                    </a:ext>
                  </a:extLst>
                </a:hlinkClick>
              </a:rPr>
              <a:t>SurfaceBatteryPerformance</a:t>
            </a:r>
            <a:r>
              <a:rPr lang="en-US" sz="450" dirty="0">
                <a:solidFill>
                  <a:srgbClr val="0078D4"/>
                </a:solidFill>
                <a:latin typeface="Segoe Sans Small" pitchFamily="2" charset="0"/>
                <a:cs typeface="Segoe Sans Small" pitchFamily="2" charset="0"/>
              </a:rPr>
              <a:t> </a:t>
            </a:r>
            <a:r>
              <a:rPr lang="en-US" sz="450" kern="0" dirty="0">
                <a:solidFill>
                  <a:srgbClr val="2F2F2F"/>
                </a:solidFill>
                <a:latin typeface="Segoe Sans Small" pitchFamily="2" charset="0"/>
                <a:ea typeface="Times New Roman" panose="02020603050405020304" pitchFamily="18" charset="0"/>
                <a:cs typeface="Segoe Sans Small" pitchFamily="2" charset="0"/>
              </a:rPr>
              <a:t>for details. </a:t>
            </a:r>
            <a:r>
              <a:rPr lang="en-US" sz="450" kern="0" baseline="30000" dirty="0">
                <a:solidFill>
                  <a:srgbClr val="2F2F2F"/>
                </a:solidFill>
                <a:latin typeface="Segoe Sans Small" pitchFamily="2" charset="0"/>
                <a:cs typeface="Segoe Sans Small" pitchFamily="2" charset="0"/>
              </a:rPr>
              <a:t>10</a:t>
            </a:r>
            <a:r>
              <a:rPr lang="en-US" sz="450" dirty="0">
                <a:solidFill>
                  <a:srgbClr val="2F2F2F"/>
                </a:solidFill>
                <a:latin typeface="Segoe Sans Small" pitchFamily="2" charset="0"/>
                <a:cs typeface="Segoe Sans Small" pitchFamily="2" charset="0"/>
              </a:rPr>
              <a:t>Specific configurations come with 39W Surface Power Supply in select markets. Power supply and chargers supporting fast charging are sold separately. Testing conducted by Microsoft in 2024. For details on fast charging see </a:t>
            </a:r>
            <a:r>
              <a:rPr lang="en-US" sz="450" u="sng" dirty="0">
                <a:solidFill>
                  <a:srgbClr val="0078D4"/>
                </a:solidFill>
                <a:latin typeface="Segoe Sans Small" pitchFamily="2" charset="0"/>
                <a:cs typeface="Segoe Sans Small" pitchFamily="2" charset="0"/>
                <a:hlinkClick r:id="rId8">
                  <a:extLst>
                    <a:ext uri="{A12FA001-AC4F-418D-AE19-62706E023703}">
                      <ahyp:hlinkClr xmlns:ahyp="http://schemas.microsoft.com/office/drawing/2018/hyperlinkcolor" val="tx"/>
                    </a:ext>
                  </a:extLst>
                </a:hlinkClick>
              </a:rPr>
              <a:t>USB-C and fast charging for Surface</a:t>
            </a:r>
            <a:r>
              <a:rPr lang="en-US" sz="450" dirty="0">
                <a:solidFill>
                  <a:srgbClr val="2F2F2F"/>
                </a:solidFill>
                <a:latin typeface="Segoe Sans Small" pitchFamily="2" charset="0"/>
                <a:cs typeface="Segoe Sans Small" pitchFamily="2" charset="0"/>
              </a:rPr>
              <a:t>. </a:t>
            </a:r>
            <a:r>
              <a:rPr lang="en-US" sz="450" baseline="30000" dirty="0">
                <a:solidFill>
                  <a:srgbClr val="2F2F2F"/>
                </a:solidFill>
                <a:latin typeface="Segoe Sans Small" pitchFamily="2" charset="0"/>
                <a:cs typeface="Segoe Sans Small" pitchFamily="2" charset="0"/>
              </a:rPr>
              <a:t>13</a:t>
            </a:r>
            <a:r>
              <a:rPr lang="en-US" sz="450" dirty="0">
                <a:solidFill>
                  <a:srgbClr val="2F2F2F"/>
                </a:solidFill>
                <a:latin typeface="Segoe Sans Small" pitchFamily="2" charset="0"/>
                <a:cs typeface="Segoe Sans Small" pitchFamily="2" charset="0"/>
              </a:rPr>
              <a:t>Voice focus requires activation, requires Windows 11 and is available in apps which use integrated device microphones and use certain Windows audio processing modes. </a:t>
            </a:r>
            <a:r>
              <a:rPr lang="en-US" sz="450" baseline="30000" dirty="0">
                <a:solidFill>
                  <a:srgbClr val="2F2F2F"/>
                </a:solidFill>
                <a:latin typeface="Segoe Sans Small" pitchFamily="2" charset="0"/>
                <a:cs typeface="Segoe Sans Small" pitchFamily="2" charset="0"/>
              </a:rPr>
              <a:t>14</a:t>
            </a:r>
            <a:r>
              <a:rPr lang="en-US" sz="450" dirty="0">
                <a:solidFill>
                  <a:srgbClr val="2F2F2F"/>
                </a:solidFill>
                <a:latin typeface="Segoe Sans Small" pitchFamily="2" charset="0"/>
                <a:cs typeface="Segoe Sans Small" pitchFamily="2" charset="0"/>
              </a:rPr>
              <a:t>Replacement components available through Surface Commercial authorized device resellers. Components can be replaced on-site by a skilled technician following Microsoft’s Service Guide. Microsoft tools (sold separately) may also be required. Availability of replacement components and service options may vary by product, market and over time. See </a:t>
            </a:r>
            <a:r>
              <a:rPr lang="en-US" sz="450" dirty="0">
                <a:solidFill>
                  <a:srgbClr val="0078D4"/>
                </a:solidFill>
                <a:latin typeface="Segoe Sans Small" pitchFamily="2" charset="0"/>
                <a:cs typeface="Segoe Sans Small" pitchFamily="2" charset="0"/>
                <a:hlinkClick r:id="rId9">
                  <a:extLst>
                    <a:ext uri="{A12FA001-AC4F-418D-AE19-62706E023703}">
                      <ahyp:hlinkClr xmlns:ahyp="http://schemas.microsoft.com/office/drawing/2018/hyperlinkcolor" val="tx"/>
                    </a:ext>
                  </a:extLst>
                </a:hlinkClick>
              </a:rPr>
              <a:t>Surface service options - Surface | Microsoft Learn</a:t>
            </a:r>
            <a:r>
              <a:rPr lang="en-US" sz="450" dirty="0">
                <a:solidFill>
                  <a:srgbClr val="2F2F2F"/>
                </a:solidFill>
                <a:latin typeface="Segoe Sans Small" pitchFamily="2" charset="0"/>
                <a:cs typeface="Segoe Sans Small" pitchFamily="2" charset="0"/>
              </a:rPr>
              <a:t>. Opening and/or repairing your device can present electric shock, fire and personal injury risks and other hazards. Use caution if undertaking do-it-yourself repairs. Unless required by law, device damage caused during repair will not be covered under Microsoft’s Hardware Warranty or protection plans. </a:t>
            </a:r>
            <a:r>
              <a:rPr lang="en-US" sz="450" kern="0" baseline="30000" dirty="0">
                <a:solidFill>
                  <a:srgbClr val="2F2F2F"/>
                </a:solidFill>
                <a:latin typeface="Segoe Sans Small" pitchFamily="2" charset="0"/>
                <a:ea typeface="Times New Roman" panose="02020603050405020304" pitchFamily="18" charset="0"/>
                <a:cs typeface="Segoe Sans Small" pitchFamily="2" charset="0"/>
              </a:rPr>
              <a:t>15</a:t>
            </a:r>
            <a:r>
              <a:rPr lang="en-US" sz="450" kern="0" dirty="0">
                <a:solidFill>
                  <a:srgbClr val="2F2F2F"/>
                </a:solidFill>
                <a:latin typeface="Segoe Sans Small" pitchFamily="2" charset="0"/>
                <a:ea typeface="Times New Roman" panose="02020603050405020304" pitchFamily="18" charset="0"/>
                <a:cs typeface="Segoe Sans Small" pitchFamily="2" charset="0"/>
              </a:rPr>
              <a:t>Requires Microsoft Intune. </a:t>
            </a:r>
            <a:r>
              <a:rPr lang="en-US" sz="450" baseline="30000" dirty="0">
                <a:solidFill>
                  <a:srgbClr val="2F2F2F"/>
                </a:solidFill>
                <a:latin typeface="Segoe Sans Small" pitchFamily="2" charset="0"/>
                <a:cs typeface="Segoe Sans Small" pitchFamily="2" charset="0"/>
              </a:rPr>
              <a:t>16</a:t>
            </a:r>
            <a:r>
              <a:rPr lang="en-US" sz="450" dirty="0">
                <a:solidFill>
                  <a:srgbClr val="2F2F2F"/>
                </a:solidFill>
                <a:latin typeface="Segoe Sans Small" pitchFamily="2" charset="0"/>
                <a:cs typeface="Segoe Sans Small" pitchFamily="2" charset="0"/>
              </a:rPr>
              <a:t>System software uses significant storage space. Available storage is subject to change based on system software updates and apps usage. 1 GB = 1 billion bytes. 1 TB = 1,000 GB. See </a:t>
            </a:r>
            <a:r>
              <a:rPr lang="en-US" sz="450" u="sng" dirty="0">
                <a:solidFill>
                  <a:srgbClr val="0078D4"/>
                </a:solidFill>
                <a:latin typeface="Segoe Sans Small" pitchFamily="2" charset="0"/>
                <a:ea typeface="Aptos" panose="020B0004020202020204" pitchFamily="34" charset="0"/>
                <a:cs typeface="Segoe Sans Small" pitchFamily="2" charset="0"/>
                <a:hlinkClick r:id="rId10">
                  <a:extLst>
                    <a:ext uri="{A12FA001-AC4F-418D-AE19-62706E023703}">
                      <ahyp:hlinkClr xmlns:ahyp="http://schemas.microsoft.com/office/drawing/2018/hyperlinkcolor" val="tx"/>
                    </a:ext>
                  </a:extLst>
                </a:hlinkClick>
              </a:rPr>
              <a:t>Surface Storage</a:t>
            </a:r>
            <a:r>
              <a:rPr lang="en-US" sz="450" dirty="0">
                <a:solidFill>
                  <a:srgbClr val="0078D4"/>
                </a:solidFill>
                <a:latin typeface="Segoe Sans Small" pitchFamily="2" charset="0"/>
                <a:ea typeface="Aptos" panose="020B0004020202020204" pitchFamily="34" charset="0"/>
                <a:cs typeface="Segoe Sans Small" pitchFamily="2" charset="0"/>
              </a:rPr>
              <a:t> </a:t>
            </a:r>
            <a:r>
              <a:rPr lang="en-US" sz="450" dirty="0">
                <a:solidFill>
                  <a:srgbClr val="2F2F2F"/>
                </a:solidFill>
                <a:latin typeface="Segoe Sans Small" pitchFamily="2" charset="0"/>
                <a:cs typeface="Segoe Sans Small" pitchFamily="2" charset="0"/>
              </a:rPr>
              <a:t>for more details.</a:t>
            </a:r>
          </a:p>
        </p:txBody>
      </p:sp>
      <p:pic>
        <p:nvPicPr>
          <p:cNvPr id="17" name="Picture 16">
            <a:extLst>
              <a:ext uri="{FF2B5EF4-FFF2-40B4-BE49-F238E27FC236}">
                <a16:creationId xmlns:a16="http://schemas.microsoft.com/office/drawing/2014/main" id="{77FDF7D2-BF64-1A78-4E84-9C99F04AFFE4}"/>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rcRect/>
          <a:stretch/>
        </p:blipFill>
        <p:spPr>
          <a:xfrm>
            <a:off x="7381681" y="680833"/>
            <a:ext cx="1431899" cy="459018"/>
          </a:xfrm>
          <a:prstGeom prst="rect">
            <a:avLst/>
          </a:prstGeom>
        </p:spPr>
      </p:pic>
      <p:pic>
        <p:nvPicPr>
          <p:cNvPr id="8" name="Picture 7">
            <a:extLst>
              <a:ext uri="{FF2B5EF4-FFF2-40B4-BE49-F238E27FC236}">
                <a16:creationId xmlns:a16="http://schemas.microsoft.com/office/drawing/2014/main" id="{70A07DEE-C4DA-C242-F899-7A1027DB1D09}"/>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rcRect/>
          <a:stretch/>
        </p:blipFill>
        <p:spPr>
          <a:xfrm>
            <a:off x="10262732" y="680833"/>
            <a:ext cx="1431899" cy="459018"/>
          </a:xfrm>
          <a:prstGeom prst="rect">
            <a:avLst/>
          </a:prstGeom>
        </p:spPr>
      </p:pic>
    </p:spTree>
    <p:extLst>
      <p:ext uri="{BB962C8B-B14F-4D97-AF65-F5344CB8AC3E}">
        <p14:creationId xmlns:p14="http://schemas.microsoft.com/office/powerpoint/2010/main" val="2460733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lcf76f155ced4ddcb4097134ff3c332f xmlns="d6088ce7-3766-420d-82dd-652472fcd68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3D5142BF05D44813E2DC99C686ABA" ma:contentTypeVersion="15" ma:contentTypeDescription="Create a new document." ma:contentTypeScope="" ma:versionID="6505414e9b72edcce6a55db2b4288a14">
  <xsd:schema xmlns:xsd="http://www.w3.org/2001/XMLSchema" xmlns:xs="http://www.w3.org/2001/XMLSchema" xmlns:p="http://schemas.microsoft.com/office/2006/metadata/properties" xmlns:ns1="http://schemas.microsoft.com/sharepoint/v3" xmlns:ns2="d6088ce7-3766-420d-82dd-652472fcd688" xmlns:ns3="230e9df3-be65-4c73-a93b-d1236ebd677e" targetNamespace="http://schemas.microsoft.com/office/2006/metadata/properties" ma:root="true" ma:fieldsID="0165772f695d1bdd069064f126f602e5" ns1:_="" ns2:_="" ns3:_="">
    <xsd:import namespace="http://schemas.microsoft.com/sharepoint/v3"/>
    <xsd:import namespace="d6088ce7-3766-420d-82dd-652472fcd688"/>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088ce7-3766-420d-82dd-652472fcd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8752B8-B1F9-4A85-9D4F-65A25D1254B3}">
  <ds:schemaRefs>
    <ds:schemaRef ds:uri="http://www.w3.org/XML/1998/namespace"/>
    <ds:schemaRef ds:uri="http://purl.org/dc/terms/"/>
    <ds:schemaRef ds:uri="http://purl.org/dc/elements/1.1/"/>
    <ds:schemaRef ds:uri="8730ee69-0ecc-4e90-8664-0881c67f865b"/>
    <ds:schemaRef ds:uri="http://schemas.microsoft.com/office/2006/documentManagement/types"/>
    <ds:schemaRef ds:uri="http://schemas.microsoft.com/office/infopath/2007/PartnerControls"/>
    <ds:schemaRef ds:uri="http://schemas.microsoft.com/office/2006/metadata/properties"/>
    <ds:schemaRef ds:uri="230e9df3-be65-4c73-a93b-d1236ebd677e"/>
    <ds:schemaRef ds:uri="http://schemas.openxmlformats.org/package/2006/metadata/core-properties"/>
    <ds:schemaRef ds:uri="http://schemas.microsoft.com/sharepoint/v3"/>
    <ds:schemaRef ds:uri="http://purl.org/dc/dcmitype/"/>
    <ds:schemaRef ds:uri="d6088ce7-3766-420d-82dd-652472fcd688"/>
  </ds:schemaRefs>
</ds:datastoreItem>
</file>

<file path=customXml/itemProps2.xml><?xml version="1.0" encoding="utf-8"?>
<ds:datastoreItem xmlns:ds="http://schemas.openxmlformats.org/officeDocument/2006/customXml" ds:itemID="{7E54560C-19C8-415E-925F-3C07F4641228}">
  <ds:schemaRefs>
    <ds:schemaRef ds:uri="http://schemas.microsoft.com/sharepoint/v3/contenttype/forms"/>
  </ds:schemaRefs>
</ds:datastoreItem>
</file>

<file path=customXml/itemProps3.xml><?xml version="1.0" encoding="utf-8"?>
<ds:datastoreItem xmlns:ds="http://schemas.openxmlformats.org/officeDocument/2006/customXml" ds:itemID="{85B9CAB0-8D02-453A-A37B-F53D3AB0F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088ce7-3766-420d-82dd-652472fcd688"/>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4</TotalTime>
  <Words>911</Words>
  <Application>Microsoft Office PowerPoint</Application>
  <PresentationFormat>Widescreen</PresentationFormat>
  <Paragraphs>70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Segoe Sans Display Semilight</vt:lpstr>
      <vt:lpstr>Segoe Sans Small</vt:lpstr>
      <vt:lpstr>Segoe Sans Text</vt:lpstr>
      <vt:lpstr>Segoe Sans Text Semibold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Cristina Agardi</dc:creator>
  <cp:lastModifiedBy>Warner-Duncan, Zhane</cp:lastModifiedBy>
  <cp:revision>3</cp:revision>
  <dcterms:created xsi:type="dcterms:W3CDTF">2025-03-17T23:30:34Z</dcterms:created>
  <dcterms:modified xsi:type="dcterms:W3CDTF">2025-11-17T20:19:59Z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0x010100DEE3D5142BF05D44813E2DC99C686ABA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